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82" r:id="rId2"/>
    <p:sldId id="327" r:id="rId3"/>
    <p:sldId id="328" r:id="rId4"/>
    <p:sldId id="288" r:id="rId5"/>
    <p:sldId id="289" r:id="rId6"/>
    <p:sldId id="290" r:id="rId7"/>
    <p:sldId id="291" r:id="rId8"/>
    <p:sldId id="297" r:id="rId9"/>
    <p:sldId id="292" r:id="rId10"/>
    <p:sldId id="309" r:id="rId11"/>
    <p:sldId id="299" r:id="rId12"/>
    <p:sldId id="298" r:id="rId13"/>
    <p:sldId id="300" r:id="rId14"/>
    <p:sldId id="302" r:id="rId15"/>
    <p:sldId id="303" r:id="rId16"/>
    <p:sldId id="305" r:id="rId17"/>
    <p:sldId id="308" r:id="rId18"/>
    <p:sldId id="324" r:id="rId19"/>
    <p:sldId id="326" r:id="rId20"/>
    <p:sldId id="325" r:id="rId21"/>
    <p:sldId id="323" r:id="rId22"/>
    <p:sldId id="304" r:id="rId23"/>
    <p:sldId id="310" r:id="rId24"/>
    <p:sldId id="311" r:id="rId25"/>
    <p:sldId id="312" r:id="rId26"/>
    <p:sldId id="313" r:id="rId27"/>
    <p:sldId id="307" r:id="rId28"/>
    <p:sldId id="314" r:id="rId29"/>
    <p:sldId id="315" r:id="rId30"/>
    <p:sldId id="316" r:id="rId31"/>
    <p:sldId id="318" r:id="rId32"/>
    <p:sldId id="317" r:id="rId33"/>
    <p:sldId id="319" r:id="rId34"/>
    <p:sldId id="321" r:id="rId35"/>
    <p:sldId id="320" r:id="rId36"/>
    <p:sldId id="322" r:id="rId37"/>
    <p:sldId id="257" r:id="rId3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A196"/>
    <a:srgbClr val="002343"/>
    <a:srgbClr val="C5D882"/>
    <a:srgbClr val="009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6" autoAdjust="0"/>
    <p:restoredTop sz="83481" autoAdjust="0"/>
  </p:normalViewPr>
  <p:slideViewPr>
    <p:cSldViewPr>
      <p:cViewPr varScale="1">
        <p:scale>
          <a:sx n="77" d="100"/>
          <a:sy n="77" d="100"/>
        </p:scale>
        <p:origin x="-1146" y="-90"/>
      </p:cViewPr>
      <p:guideLst>
        <p:guide orient="horz" pos="2069"/>
        <p:guide orient="horz" pos="709"/>
        <p:guide pos="5511"/>
        <p:guide pos="2880"/>
        <p:guide pos="43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CF2E7D-40AA-4E30-8E9E-CF16E9F4AC69}" type="datetimeFigureOut">
              <a:rPr lang="es-ES"/>
              <a:pPr>
                <a:defRPr/>
              </a:pPr>
              <a:t>29/06/2012</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715D9B0-C453-4D0B-9A38-B20FE5F3AC6C}" type="slidenum">
              <a:rPr lang="es-ES"/>
              <a:pPr>
                <a:defRPr/>
              </a:pPr>
              <a:t>‹Nº›</a:t>
            </a:fld>
            <a:endParaRPr lang="es-ES"/>
          </a:p>
        </p:txBody>
      </p:sp>
    </p:spTree>
    <p:extLst>
      <p:ext uri="{BB962C8B-B14F-4D97-AF65-F5344CB8AC3E}">
        <p14:creationId xmlns:p14="http://schemas.microsoft.com/office/powerpoint/2010/main" val="2755390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C06F4375-4515-4D57-A1FD-DAF26EE03826}" type="datetimeFigureOut">
              <a:rPr lang="es-ES"/>
              <a:pPr>
                <a:defRPr/>
              </a:pPr>
              <a:t>29/06/2012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67E6D57-F40C-4677-9266-63A81133D824}" type="slidenum">
              <a:rPr lang="es-ES"/>
              <a:pPr>
                <a:defRPr/>
              </a:pPr>
              <a:t>‹Nº›</a:t>
            </a:fld>
            <a:endParaRPr lang="es-ES"/>
          </a:p>
        </p:txBody>
      </p:sp>
    </p:spTree>
    <p:extLst>
      <p:ext uri="{BB962C8B-B14F-4D97-AF65-F5344CB8AC3E}">
        <p14:creationId xmlns:p14="http://schemas.microsoft.com/office/powerpoint/2010/main" val="21293745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a:spLocks noGrp="1"/>
          </p:cNvSpPr>
          <p:nvPr>
            <p:ph type="body" idx="1"/>
          </p:nvPr>
        </p:nvSpPr>
        <p:spPr>
          <a:noFill/>
        </p:spPr>
        <p:txBody>
          <a:bodyPr/>
          <a:lstStyle/>
          <a:p>
            <a:endParaRPr lang="es-ES" baseline="0" dirty="0" smtClean="0"/>
          </a:p>
          <a:p>
            <a:endParaRPr lang="es-ES" baseline="0" dirty="0" smtClean="0"/>
          </a:p>
        </p:txBody>
      </p:sp>
      <p:sp>
        <p:nvSpPr>
          <p:cNvPr id="22532"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B8033A3-E3E5-4854-8E9A-09B6346C02E8}" type="slidenum">
              <a:rPr lang="en-US" sz="1100"/>
              <a:pPr eaLnBrk="1" hangingPunct="1"/>
              <a:t>4</a:t>
            </a:fld>
            <a:endParaRPr lang="en-US" sz="11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a:spLocks noGrp="1"/>
          </p:cNvSpPr>
          <p:nvPr>
            <p:ph type="body" idx="1"/>
          </p:nvPr>
        </p:nvSpPr>
        <p:spPr>
          <a:noFill/>
        </p:spPr>
        <p:txBody>
          <a:bodyPr/>
          <a:lstStyle/>
          <a:p>
            <a:endParaRPr lang="es-ES" dirty="0" smtClean="0"/>
          </a:p>
        </p:txBody>
      </p:sp>
      <p:sp>
        <p:nvSpPr>
          <p:cNvPr id="22532"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B8033A3-E3E5-4854-8E9A-09B6346C02E8}" type="slidenum">
              <a:rPr lang="en-US" sz="1100"/>
              <a:pPr eaLnBrk="1" hangingPunct="1"/>
              <a:t>5</a:t>
            </a:fld>
            <a:endParaRPr lang="en-US" sz="11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a:spLocks noGrp="1"/>
          </p:cNvSpPr>
          <p:nvPr>
            <p:ph type="body" idx="1"/>
          </p:nvPr>
        </p:nvSpPr>
        <p:spPr>
          <a:noFill/>
        </p:spPr>
        <p:txBody>
          <a:bodyPr/>
          <a:lstStyle/>
          <a:p>
            <a:endParaRPr lang="es-ES" dirty="0" smtClean="0"/>
          </a:p>
        </p:txBody>
      </p:sp>
      <p:sp>
        <p:nvSpPr>
          <p:cNvPr id="23556"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7717B07E-BB35-4128-B350-59C2B05E1C86}" type="slidenum">
              <a:rPr lang="en-US" sz="1100"/>
              <a:pPr eaLnBrk="1" hangingPunct="1"/>
              <a:t>6</a:t>
            </a:fld>
            <a:endParaRPr lang="en-US"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7</a:t>
            </a:fld>
            <a:endParaRPr lang="en-US" sz="11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r>
              <a:rPr lang="en-US" noProof="0" dirty="0" smtClean="0"/>
              <a:t>So, what is the 61850-9-2 process bus? It is an standardized communication network within the SE where</a:t>
            </a:r>
            <a:r>
              <a:rPr lang="en-US" baseline="0" noProof="0" dirty="0" smtClean="0"/>
              <a:t> the measurement data coming from all primary equipment in the switchyard is delivered and made available for any secondary equipment, such as, protection relays or meters that are connected to the same process bus. One of the key components to make this happen is the Merging Unit. </a:t>
            </a:r>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9</a:t>
            </a:fld>
            <a:endParaRPr lang="en-US" sz="11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r>
              <a:rPr lang="en-US" noProof="0" dirty="0" smtClean="0"/>
              <a:t>So, what is the 61850-9-2 process bus? It is an standardized communication network within the SE where</a:t>
            </a:r>
            <a:r>
              <a:rPr lang="en-US" baseline="0" noProof="0" dirty="0" smtClean="0"/>
              <a:t> the measurement data coming from all primary equipment in the switchyard is delivered and made available for any secondary equipment, such as, protection relays or meters that are connected to the same process bus. One of the key components to make this happen is the Merging Unit. </a:t>
            </a:r>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10</a:t>
            </a:fld>
            <a:endParaRPr lang="en-US" sz="11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12</a:t>
            </a:fld>
            <a:endParaRPr lang="en-US" sz="11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13</a:t>
            </a:fld>
            <a:endParaRPr lang="en-US" sz="11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14</a:t>
            </a:fld>
            <a:endParaRPr lang="en-US" sz="11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15</a:t>
            </a:fld>
            <a:endParaRPr lang="en-US" sz="11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16</a:t>
            </a:fld>
            <a:endParaRPr lang="en-US" sz="11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18</a:t>
            </a:fld>
            <a:endParaRPr lang="en-US" sz="11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19</a:t>
            </a:fld>
            <a:endParaRPr lang="en-US" sz="11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20</a:t>
            </a:fld>
            <a:endParaRPr lang="en-US" sz="11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22</a:t>
            </a:fld>
            <a:endParaRPr lang="en-US" sz="11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23</a:t>
            </a:fld>
            <a:endParaRPr lang="en-US" sz="11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24</a:t>
            </a:fld>
            <a:endParaRPr lang="en-US" sz="11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25</a:t>
            </a:fld>
            <a:endParaRPr lang="en-US" sz="11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27</a:t>
            </a:fld>
            <a:endParaRPr lang="en-US" sz="11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28</a:t>
            </a:fld>
            <a:endParaRPr lang="en-US" sz="11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29</a:t>
            </a:fld>
            <a:endParaRPr lang="en-US" sz="11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30</a:t>
            </a:fld>
            <a:endParaRPr lang="en-US" sz="11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31</a:t>
            </a:fld>
            <a:endParaRPr lang="en-US" sz="11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32</a:t>
            </a:fld>
            <a:endParaRPr lang="en-US" sz="11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33</a:t>
            </a:fld>
            <a:endParaRPr lang="en-US" sz="11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34</a:t>
            </a:fld>
            <a:endParaRPr lang="en-US" sz="11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35</a:t>
            </a:fld>
            <a:endParaRPr lang="en-US" sz="11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a:spLocks noGrp="1"/>
          </p:cNvSpPr>
          <p:nvPr>
            <p:ph type="body" idx="1"/>
          </p:nvPr>
        </p:nvSpPr>
        <p:spPr>
          <a:noFill/>
        </p:spPr>
        <p:txBody>
          <a:bodyPr/>
          <a:lstStyle/>
          <a:p>
            <a:endParaRPr lang="en-US" noProof="0" dirty="0" smtClean="0"/>
          </a:p>
        </p:txBody>
      </p:sp>
      <p:sp>
        <p:nvSpPr>
          <p:cNvPr id="25604" name="3 Marcador de número de diapositiva"/>
          <p:cNvSpPr>
            <a:spLocks noGrp="1"/>
          </p:cNvSpPr>
          <p:nvPr>
            <p:ph type="sldNum" sz="quarter" idx="5"/>
          </p:nvPr>
        </p:nvSpPr>
        <p:spPr>
          <a:noFill/>
        </p:spPr>
        <p:txBody>
          <a:bodyPr/>
          <a:lstStyle>
            <a:lvl1pPr eaLnBrk="0" hangingPunct="0">
              <a:defRPr sz="3000">
                <a:solidFill>
                  <a:schemeClr val="tx1"/>
                </a:solidFill>
                <a:latin typeface="Arial" charset="0"/>
              </a:defRPr>
            </a:lvl1pPr>
            <a:lvl2pPr marL="685817" indent="-263776" eaLnBrk="0" hangingPunct="0">
              <a:defRPr sz="3000">
                <a:solidFill>
                  <a:schemeClr val="tx1"/>
                </a:solidFill>
                <a:latin typeface="Arial" charset="0"/>
              </a:defRPr>
            </a:lvl2pPr>
            <a:lvl3pPr marL="1055103" indent="-211021" eaLnBrk="0" hangingPunct="0">
              <a:defRPr sz="3000">
                <a:solidFill>
                  <a:schemeClr val="tx1"/>
                </a:solidFill>
                <a:latin typeface="Arial" charset="0"/>
              </a:defRPr>
            </a:lvl3pPr>
            <a:lvl4pPr marL="1477145" indent="-211021" eaLnBrk="0" hangingPunct="0">
              <a:defRPr sz="3000">
                <a:solidFill>
                  <a:schemeClr val="tx1"/>
                </a:solidFill>
                <a:latin typeface="Arial" charset="0"/>
              </a:defRPr>
            </a:lvl4pPr>
            <a:lvl5pPr marL="1899186" indent="-211021" eaLnBrk="0" hangingPunct="0">
              <a:defRPr sz="3000">
                <a:solidFill>
                  <a:schemeClr val="tx1"/>
                </a:solidFill>
                <a:latin typeface="Arial" charset="0"/>
              </a:defRPr>
            </a:lvl5pPr>
            <a:lvl6pPr marL="2321227" indent="-211021" eaLnBrk="0" fontAlgn="base" hangingPunct="0">
              <a:spcBef>
                <a:spcPct val="20000"/>
              </a:spcBef>
              <a:spcAft>
                <a:spcPct val="0"/>
              </a:spcAft>
              <a:defRPr sz="3000">
                <a:solidFill>
                  <a:schemeClr val="tx1"/>
                </a:solidFill>
                <a:latin typeface="Arial" charset="0"/>
              </a:defRPr>
            </a:lvl6pPr>
            <a:lvl7pPr marL="2743269" indent="-211021" eaLnBrk="0" fontAlgn="base" hangingPunct="0">
              <a:spcBef>
                <a:spcPct val="20000"/>
              </a:spcBef>
              <a:spcAft>
                <a:spcPct val="0"/>
              </a:spcAft>
              <a:defRPr sz="3000">
                <a:solidFill>
                  <a:schemeClr val="tx1"/>
                </a:solidFill>
                <a:latin typeface="Arial" charset="0"/>
              </a:defRPr>
            </a:lvl7pPr>
            <a:lvl8pPr marL="3165310" indent="-211021" eaLnBrk="0" fontAlgn="base" hangingPunct="0">
              <a:spcBef>
                <a:spcPct val="20000"/>
              </a:spcBef>
              <a:spcAft>
                <a:spcPct val="0"/>
              </a:spcAft>
              <a:defRPr sz="3000">
                <a:solidFill>
                  <a:schemeClr val="tx1"/>
                </a:solidFill>
                <a:latin typeface="Arial" charset="0"/>
              </a:defRPr>
            </a:lvl8pPr>
            <a:lvl9pPr marL="3587351" indent="-211021" eaLnBrk="0" fontAlgn="base" hangingPunct="0">
              <a:spcBef>
                <a:spcPct val="20000"/>
              </a:spcBef>
              <a:spcAft>
                <a:spcPct val="0"/>
              </a:spcAft>
              <a:defRPr sz="3000">
                <a:solidFill>
                  <a:schemeClr val="tx1"/>
                </a:solidFill>
                <a:latin typeface="Arial" charset="0"/>
              </a:defRPr>
            </a:lvl9pPr>
          </a:lstStyle>
          <a:p>
            <a:pPr eaLnBrk="1" hangingPunct="1"/>
            <a:fld id="{1ADCC634-3473-4224-8101-99C9575D0DB3}" type="slidenum">
              <a:rPr lang="en-US" sz="1100"/>
              <a:pPr eaLnBrk="1" hangingPunct="1"/>
              <a:t>36</a:t>
            </a:fld>
            <a:endParaRPr lang="en-US" sz="11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ítulo">
    <p:spTree>
      <p:nvGrpSpPr>
        <p:cNvPr id="1" name=""/>
        <p:cNvGrpSpPr/>
        <p:nvPr/>
      </p:nvGrpSpPr>
      <p:grpSpPr>
        <a:xfrm>
          <a:off x="0" y="0"/>
          <a:ext cx="0" cy="0"/>
          <a:chOff x="0" y="0"/>
          <a:chExt cx="0" cy="0"/>
        </a:xfrm>
      </p:grpSpPr>
      <p:pic>
        <p:nvPicPr>
          <p:cNvPr id="6" name="Imagen 6" descr="contratacion.ai"/>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36512" y="1879250"/>
            <a:ext cx="9194800" cy="601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ctrTitle"/>
          </p:nvPr>
        </p:nvSpPr>
        <p:spPr>
          <a:xfrm>
            <a:off x="1547664" y="2060848"/>
            <a:ext cx="6336704" cy="1470025"/>
          </a:xfrm>
        </p:spPr>
        <p:txBody>
          <a:bodyPr anchor="b">
            <a:normAutofit/>
          </a:bodyPr>
          <a:lstStyle>
            <a:lvl1pPr algn="l">
              <a:defRPr lang="es-ES" sz="3000" kern="1200" dirty="0">
                <a:solidFill>
                  <a:srgbClr val="002343"/>
                </a:solidFill>
                <a:latin typeface="Arial" pitchFamily="34" charset="0"/>
                <a:ea typeface="+mj-ea"/>
                <a:cs typeface="Arial"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1547664" y="3526160"/>
            <a:ext cx="6336704" cy="11989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spcBef>
                <a:spcPts val="0"/>
              </a:spcBef>
              <a:buNone/>
              <a:defRPr lang="es-ES" dirty="0">
                <a:solidFill>
                  <a:srgbClr val="009AC5"/>
                </a:solidFill>
                <a:effectLst>
                  <a:glow rad="330200">
                    <a:schemeClr val="bg1"/>
                  </a:glow>
                </a:effectLst>
              </a:defRPr>
            </a:lvl1pPr>
          </a:lstStyle>
          <a:p>
            <a:pPr marL="0" lvl="0" indent="0"/>
            <a:r>
              <a:rPr lang="es-ES" dirty="0" smtClean="0"/>
              <a:t>Haga clic para modificar el estilo de subtítulo del patrón</a:t>
            </a:r>
            <a:endParaRPr lang="es-ES" dirty="0"/>
          </a:p>
        </p:txBody>
      </p:sp>
      <p:pic>
        <p:nvPicPr>
          <p:cNvPr id="4100" name="Picture 4" descr="C:\Users\gal\Desktop\Arteche_vertical_positivo_p.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265437" y="332656"/>
            <a:ext cx="15240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5680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Índice">
    <p:spTree>
      <p:nvGrpSpPr>
        <p:cNvPr id="1" name=""/>
        <p:cNvGrpSpPr/>
        <p:nvPr/>
      </p:nvGrpSpPr>
      <p:grpSpPr>
        <a:xfrm>
          <a:off x="0" y="0"/>
          <a:ext cx="0" cy="0"/>
          <a:chOff x="0" y="0"/>
          <a:chExt cx="0" cy="0"/>
        </a:xfrm>
      </p:grpSpPr>
      <p:pic>
        <p:nvPicPr>
          <p:cNvPr id="5" name="Picture 2" descr="Z:\Comun\PROYECTOS EN CURSO\ARTECHE\Fase 3 - Identidad Visual\Logo definitivo\Plantilla PPT\Materiales PPT\Plantilla PPT-02.pn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598113" y="692696"/>
            <a:ext cx="8064499" cy="936104"/>
          </a:xfrm>
        </p:spPr>
        <p:txBody>
          <a:bodyPr>
            <a:normAutofit/>
          </a:bodyPr>
          <a:lstStyle>
            <a:lvl1pPr algn="l">
              <a:defRPr sz="2400" b="1" cap="all">
                <a:solidFill>
                  <a:schemeClr val="bg1"/>
                </a:solidFill>
                <a:latin typeface="Arial" pitchFamily="34" charset="0"/>
                <a:cs typeface="Arial" pitchFamily="34" charset="0"/>
              </a:defRPr>
            </a:lvl1pPr>
          </a:lstStyle>
          <a:p>
            <a:r>
              <a:rPr lang="es-ES" dirty="0" smtClean="0"/>
              <a:t>Haga clic para modificar el estilo de título del patrón</a:t>
            </a:r>
            <a:endParaRPr lang="es-ES" dirty="0"/>
          </a:p>
        </p:txBody>
      </p:sp>
      <p:sp>
        <p:nvSpPr>
          <p:cNvPr id="4" name="2 Subtítulo"/>
          <p:cNvSpPr>
            <a:spLocks noGrp="1"/>
          </p:cNvSpPr>
          <p:nvPr>
            <p:ph type="subTitle" idx="1"/>
          </p:nvPr>
        </p:nvSpPr>
        <p:spPr>
          <a:xfrm>
            <a:off x="598113" y="1725959"/>
            <a:ext cx="8064499" cy="1198984"/>
          </a:xfrm>
        </p:spPr>
        <p:txBody>
          <a:bodyPr/>
          <a:lstStyle>
            <a:lvl1pPr marL="514350" indent="-514350" algn="l">
              <a:buClr>
                <a:srgbClr val="C5D882"/>
              </a:buClr>
              <a:buFont typeface="+mj-lt"/>
              <a:buAutoNum type="arabicPeriod"/>
              <a:defRPr sz="2600">
                <a:solidFill>
                  <a:schemeClr val="bg1"/>
                </a:solidFill>
                <a:latin typeface="Arial" pitchFamily="34" charset="0"/>
                <a:cs typeface="Arial" pitchFamily="34" charset="0"/>
              </a:defRPr>
            </a:lvl1pPr>
            <a:lvl2pPr marL="990600" indent="-266700" algn="l">
              <a:spcBef>
                <a:spcPts val="400"/>
              </a:spcBef>
              <a:buFont typeface="Arial" pitchFamily="34" charset="0"/>
              <a:buChar char="•"/>
              <a:tabLst/>
              <a:defRPr lang="es-ES" sz="2600" kern="1200" dirty="0">
                <a:solidFill>
                  <a:srgbClr val="C5D882"/>
                </a:solidFill>
                <a:latin typeface="Arial" pitchFamily="34" charset="0"/>
                <a:ea typeface="+mn-ea"/>
                <a:cs typeface="Arial"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p>
          <a:p>
            <a:pPr lvl="1"/>
            <a:endParaRPr lang="es-ES" dirty="0"/>
          </a:p>
        </p:txBody>
      </p:sp>
    </p:spTree>
    <p:extLst>
      <p:ext uri="{BB962C8B-B14F-4D97-AF65-F5344CB8AC3E}">
        <p14:creationId xmlns:p14="http://schemas.microsoft.com/office/powerpoint/2010/main" val="39312097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eparata de sección">
    <p:bg>
      <p:bgPr>
        <a:solidFill>
          <a:srgbClr val="009AC5"/>
        </a:solidFill>
        <a:effectLst/>
      </p:bgPr>
    </p:bg>
    <p:spTree>
      <p:nvGrpSpPr>
        <p:cNvPr id="1" name=""/>
        <p:cNvGrpSpPr/>
        <p:nvPr/>
      </p:nvGrpSpPr>
      <p:grpSpPr>
        <a:xfrm>
          <a:off x="0" y="0"/>
          <a:ext cx="0" cy="0"/>
          <a:chOff x="0" y="0"/>
          <a:chExt cx="0" cy="0"/>
        </a:xfrm>
      </p:grpSpPr>
      <p:pic>
        <p:nvPicPr>
          <p:cNvPr id="4" name="Picture 2" descr="Z:\Comun\PROYECTOS EN CURSO\ARTECHE\Fase 3 - Identidad Visual\Logo definitivo\Plantilla PPT\Materiales PPT\Plantilla PPT-08.pn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ctrTitle"/>
          </p:nvPr>
        </p:nvSpPr>
        <p:spPr>
          <a:xfrm>
            <a:off x="1403648" y="2420888"/>
            <a:ext cx="6336704" cy="1470025"/>
          </a:xfrm>
        </p:spPr>
        <p:txBody>
          <a:bodyPr anchor="b">
            <a:normAutofit/>
          </a:bodyPr>
          <a:lstStyle>
            <a:lvl1pPr algn="l">
              <a:defRPr lang="es-ES" sz="3600" b="1" kern="1200" dirty="0">
                <a:solidFill>
                  <a:schemeClr val="bg1"/>
                </a:solidFill>
                <a:latin typeface="Arial" pitchFamily="34" charset="0"/>
                <a:ea typeface="+mj-ea"/>
                <a:cs typeface="Arial" pitchFamily="34" charset="0"/>
              </a:defRPr>
            </a:lvl1pPr>
          </a:lstStyle>
          <a:p>
            <a:r>
              <a:rPr lang="es-ES" smtClean="0"/>
              <a:t>Haga clic para modificar el estilo de título del patrón</a:t>
            </a:r>
            <a:endParaRPr lang="es-ES" dirty="0"/>
          </a:p>
        </p:txBody>
      </p:sp>
      <p:sp>
        <p:nvSpPr>
          <p:cNvPr id="3" name="2 Subtítulo"/>
          <p:cNvSpPr>
            <a:spLocks noGrp="1"/>
          </p:cNvSpPr>
          <p:nvPr>
            <p:ph type="subTitle" idx="1"/>
          </p:nvPr>
        </p:nvSpPr>
        <p:spPr>
          <a:xfrm>
            <a:off x="1403648" y="3886200"/>
            <a:ext cx="6336704" cy="1198984"/>
          </a:xfrm>
        </p:spPr>
        <p:txBody>
          <a:bodyPr/>
          <a:lstStyle>
            <a:lvl1pPr marL="0" indent="0" algn="l">
              <a:buNone/>
              <a:defRPr b="1">
                <a:solidFill>
                  <a:srgbClr val="002343"/>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Tree>
    <p:extLst>
      <p:ext uri="{BB962C8B-B14F-4D97-AF65-F5344CB8AC3E}">
        <p14:creationId xmlns:p14="http://schemas.microsoft.com/office/powerpoint/2010/main" val="26522549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Normal 2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
        <p:nvSpPr>
          <p:cNvPr id="3" name="2 Marcador de contenido"/>
          <p:cNvSpPr>
            <a:spLocks noGrp="1"/>
          </p:cNvSpPr>
          <p:nvPr>
            <p:ph sz="half" idx="1"/>
          </p:nvPr>
        </p:nvSpPr>
        <p:spPr>
          <a:xfrm>
            <a:off x="457200" y="2420888"/>
            <a:ext cx="4100264" cy="3705275"/>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contenido"/>
          <p:cNvSpPr>
            <a:spLocks noGrp="1"/>
          </p:cNvSpPr>
          <p:nvPr>
            <p:ph sz="half" idx="2"/>
          </p:nvPr>
        </p:nvSpPr>
        <p:spPr>
          <a:xfrm>
            <a:off x="4648200" y="2420888"/>
            <a:ext cx="4100264" cy="3705275"/>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Tree>
    <p:extLst>
      <p:ext uri="{BB962C8B-B14F-4D97-AF65-F5344CB8AC3E}">
        <p14:creationId xmlns:p14="http://schemas.microsoft.com/office/powerpoint/2010/main" val="42429807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rmal 3 objetos">
    <p:spTree>
      <p:nvGrpSpPr>
        <p:cNvPr id="1" name=""/>
        <p:cNvGrpSpPr/>
        <p:nvPr/>
      </p:nvGrpSpPr>
      <p:grpSpPr>
        <a:xfrm>
          <a:off x="0" y="0"/>
          <a:ext cx="0" cy="0"/>
          <a:chOff x="0" y="0"/>
          <a:chExt cx="0" cy="0"/>
        </a:xfrm>
      </p:grpSpPr>
      <p:sp>
        <p:nvSpPr>
          <p:cNvPr id="6" name="5 Marcador de posición de imagen"/>
          <p:cNvSpPr>
            <a:spLocks noGrp="1"/>
          </p:cNvSpPr>
          <p:nvPr>
            <p:ph type="pic" sz="quarter" idx="12"/>
          </p:nvPr>
        </p:nvSpPr>
        <p:spPr>
          <a:xfrm>
            <a:off x="611560" y="2420888"/>
            <a:ext cx="2232248" cy="1728788"/>
          </a:xfrm>
        </p:spPr>
        <p:txBody>
          <a:bodyPr/>
          <a:lstStyle/>
          <a:p>
            <a:endParaRPr lang="es-ES"/>
          </a:p>
        </p:txBody>
      </p:sp>
      <p:sp>
        <p:nvSpPr>
          <p:cNvPr id="7" name="5 Marcador de posición de imagen"/>
          <p:cNvSpPr>
            <a:spLocks noGrp="1"/>
          </p:cNvSpPr>
          <p:nvPr>
            <p:ph type="pic" sz="quarter" idx="13"/>
          </p:nvPr>
        </p:nvSpPr>
        <p:spPr>
          <a:xfrm>
            <a:off x="3419872" y="2420888"/>
            <a:ext cx="2232248" cy="1728788"/>
          </a:xfrm>
        </p:spPr>
        <p:txBody>
          <a:bodyPr/>
          <a:lstStyle/>
          <a:p>
            <a:endParaRPr lang="es-ES"/>
          </a:p>
        </p:txBody>
      </p:sp>
      <p:sp>
        <p:nvSpPr>
          <p:cNvPr id="8" name="5 Marcador de posición de imagen"/>
          <p:cNvSpPr>
            <a:spLocks noGrp="1"/>
          </p:cNvSpPr>
          <p:nvPr>
            <p:ph type="pic" sz="quarter" idx="14"/>
          </p:nvPr>
        </p:nvSpPr>
        <p:spPr>
          <a:xfrm>
            <a:off x="6228184" y="2420888"/>
            <a:ext cx="2232248" cy="1728788"/>
          </a:xfrm>
        </p:spPr>
        <p:txBody>
          <a:bodyPr/>
          <a:lstStyle/>
          <a:p>
            <a:endParaRPr lang="es-ES"/>
          </a:p>
        </p:txBody>
      </p:sp>
      <p:sp>
        <p:nvSpPr>
          <p:cNvPr id="17" name="16 Marcador de texto"/>
          <p:cNvSpPr>
            <a:spLocks noGrp="1"/>
          </p:cNvSpPr>
          <p:nvPr>
            <p:ph type="body" sz="quarter" idx="15"/>
          </p:nvPr>
        </p:nvSpPr>
        <p:spPr>
          <a:xfrm>
            <a:off x="611561" y="4221089"/>
            <a:ext cx="2232247" cy="2016223"/>
          </a:xfrm>
        </p:spPr>
        <p:txBody>
          <a:bodyPr/>
          <a:lstStyle>
            <a:lvl1pPr marL="0" indent="0" algn="ctr">
              <a:buNone/>
              <a:defRPr sz="2000">
                <a:solidFill>
                  <a:srgbClr val="C5D882"/>
                </a:solidFill>
              </a:defRPr>
            </a:lvl1pPr>
            <a:lvl2pPr marL="457200" indent="0">
              <a:buNone/>
              <a:defRPr sz="2000">
                <a:solidFill>
                  <a:srgbClr val="C5D882"/>
                </a:solidFill>
              </a:defRPr>
            </a:lvl2pPr>
            <a:lvl3pPr marL="914400" indent="0">
              <a:buNone/>
              <a:defRPr sz="2000">
                <a:solidFill>
                  <a:srgbClr val="C5D882"/>
                </a:solidFill>
              </a:defRPr>
            </a:lvl3pPr>
            <a:lvl4pPr marL="1371600" indent="0">
              <a:buNone/>
              <a:defRPr sz="2000">
                <a:solidFill>
                  <a:srgbClr val="C5D882"/>
                </a:solidFill>
              </a:defRPr>
            </a:lvl4pPr>
            <a:lvl5pPr marL="1828800" indent="0">
              <a:buNone/>
              <a:defRPr sz="2000">
                <a:solidFill>
                  <a:srgbClr val="C5D882"/>
                </a:solidFill>
              </a:defRPr>
            </a:lvl5pPr>
          </a:lstStyle>
          <a:p>
            <a:pPr lvl="0"/>
            <a:r>
              <a:rPr lang="es-ES" dirty="0" smtClean="0"/>
              <a:t>Haga clic para modificar el estilo de texto del patrón</a:t>
            </a:r>
            <a:endParaRPr lang="es-ES" dirty="0"/>
          </a:p>
        </p:txBody>
      </p:sp>
      <p:sp>
        <p:nvSpPr>
          <p:cNvPr id="18" name="16 Marcador de texto"/>
          <p:cNvSpPr>
            <a:spLocks noGrp="1"/>
          </p:cNvSpPr>
          <p:nvPr>
            <p:ph type="body" sz="quarter" idx="16"/>
          </p:nvPr>
        </p:nvSpPr>
        <p:spPr>
          <a:xfrm>
            <a:off x="6228184" y="4221089"/>
            <a:ext cx="2232247" cy="2016223"/>
          </a:xfrm>
        </p:spPr>
        <p:txBody>
          <a:bodyPr/>
          <a:lstStyle>
            <a:lvl1pPr marL="0" indent="0" algn="ctr">
              <a:buNone/>
              <a:defRPr sz="2000">
                <a:solidFill>
                  <a:srgbClr val="C5D882"/>
                </a:solidFill>
              </a:defRPr>
            </a:lvl1pPr>
            <a:lvl2pPr marL="457200" indent="0">
              <a:buNone/>
              <a:defRPr sz="2000">
                <a:solidFill>
                  <a:srgbClr val="C5D882"/>
                </a:solidFill>
              </a:defRPr>
            </a:lvl2pPr>
            <a:lvl3pPr marL="914400" indent="0">
              <a:buNone/>
              <a:defRPr sz="2000">
                <a:solidFill>
                  <a:srgbClr val="C5D882"/>
                </a:solidFill>
              </a:defRPr>
            </a:lvl3pPr>
            <a:lvl4pPr marL="1371600" indent="0">
              <a:buNone/>
              <a:defRPr sz="2000">
                <a:solidFill>
                  <a:srgbClr val="C5D882"/>
                </a:solidFill>
              </a:defRPr>
            </a:lvl4pPr>
            <a:lvl5pPr marL="1828800" indent="0">
              <a:buNone/>
              <a:defRPr sz="2000">
                <a:solidFill>
                  <a:srgbClr val="C5D882"/>
                </a:solidFill>
              </a:defRPr>
            </a:lvl5pPr>
          </a:lstStyle>
          <a:p>
            <a:pPr lvl="0"/>
            <a:r>
              <a:rPr lang="es-ES" dirty="0" smtClean="0"/>
              <a:t>Haga clic para modificar el estilo de texto del patrón</a:t>
            </a:r>
            <a:endParaRPr lang="es-ES" dirty="0"/>
          </a:p>
        </p:txBody>
      </p:sp>
      <p:sp>
        <p:nvSpPr>
          <p:cNvPr id="19" name="16 Marcador de texto"/>
          <p:cNvSpPr>
            <a:spLocks noGrp="1"/>
          </p:cNvSpPr>
          <p:nvPr>
            <p:ph type="body" sz="quarter" idx="17"/>
          </p:nvPr>
        </p:nvSpPr>
        <p:spPr>
          <a:xfrm>
            <a:off x="3419872" y="4221089"/>
            <a:ext cx="2232247" cy="2016223"/>
          </a:xfrm>
        </p:spPr>
        <p:txBody>
          <a:bodyPr/>
          <a:lstStyle>
            <a:lvl1pPr marL="0" indent="0" algn="ctr">
              <a:buNone/>
              <a:defRPr sz="2000">
                <a:solidFill>
                  <a:srgbClr val="C5D882"/>
                </a:solidFill>
              </a:defRPr>
            </a:lvl1pPr>
            <a:lvl2pPr marL="457200" indent="0">
              <a:buNone/>
              <a:defRPr sz="2000">
                <a:solidFill>
                  <a:srgbClr val="C5D882"/>
                </a:solidFill>
              </a:defRPr>
            </a:lvl2pPr>
            <a:lvl3pPr marL="914400" indent="0">
              <a:buNone/>
              <a:defRPr sz="2000">
                <a:solidFill>
                  <a:srgbClr val="C5D882"/>
                </a:solidFill>
              </a:defRPr>
            </a:lvl3pPr>
            <a:lvl4pPr marL="1371600" indent="0">
              <a:buNone/>
              <a:defRPr sz="2000">
                <a:solidFill>
                  <a:srgbClr val="C5D882"/>
                </a:solidFill>
              </a:defRPr>
            </a:lvl4pPr>
            <a:lvl5pPr marL="1828800" indent="0">
              <a:buNone/>
              <a:defRPr sz="2000">
                <a:solidFill>
                  <a:srgbClr val="C5D882"/>
                </a:solidFill>
              </a:defRPr>
            </a:lvl5pPr>
          </a:lstStyle>
          <a:p>
            <a:pPr lvl="0"/>
            <a:r>
              <a:rPr lang="es-ES" dirty="0" smtClean="0"/>
              <a:t>Haga clic para modificar el estilo de texto del patrón</a:t>
            </a:r>
            <a:endParaRPr lang="es-ES" dirty="0"/>
          </a:p>
        </p:txBody>
      </p:sp>
      <p:sp>
        <p:nvSpPr>
          <p:cNvPr id="9" name="1 Título"/>
          <p:cNvSpPr>
            <a:spLocks noGrp="1"/>
          </p:cNvSpPr>
          <p:nvPr>
            <p:ph type="title"/>
          </p:nvPr>
        </p:nvSpPr>
        <p:spPr>
          <a:xfrm>
            <a:off x="457200" y="754963"/>
            <a:ext cx="8291513" cy="1143000"/>
          </a:xfrm>
        </p:spPr>
        <p:txBody>
          <a:body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4358930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ormal 1 Objet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65112390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n_Pantalla_Completa">
    <p:spTree>
      <p:nvGrpSpPr>
        <p:cNvPr id="1" name=""/>
        <p:cNvGrpSpPr/>
        <p:nvPr/>
      </p:nvGrpSpPr>
      <p:grpSpPr>
        <a:xfrm>
          <a:off x="0" y="0"/>
          <a:ext cx="0" cy="0"/>
          <a:chOff x="0" y="0"/>
          <a:chExt cx="0" cy="0"/>
        </a:xfrm>
      </p:grpSpPr>
      <p:sp>
        <p:nvSpPr>
          <p:cNvPr id="9" name="8 Marcador de posición de imagen"/>
          <p:cNvSpPr>
            <a:spLocks noGrp="1"/>
          </p:cNvSpPr>
          <p:nvPr>
            <p:ph type="pic" sz="quarter" idx="10"/>
          </p:nvPr>
        </p:nvSpPr>
        <p:spPr>
          <a:xfrm>
            <a:off x="0" y="0"/>
            <a:ext cx="9167813" cy="6858000"/>
          </a:xfrm>
          <a:noFill/>
        </p:spPr>
        <p:txBody>
          <a:bodyPr/>
          <a:lstStyle/>
          <a:p>
            <a:endParaRPr lang="es-ES"/>
          </a:p>
        </p:txBody>
      </p:sp>
    </p:spTree>
    <p:extLst>
      <p:ext uri="{BB962C8B-B14F-4D97-AF65-F5344CB8AC3E}">
        <p14:creationId xmlns:p14="http://schemas.microsoft.com/office/powerpoint/2010/main" val="34744481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ormal 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Tree>
    <p:extLst>
      <p:ext uri="{BB962C8B-B14F-4D97-AF65-F5344CB8AC3E}">
        <p14:creationId xmlns:p14="http://schemas.microsoft.com/office/powerpoint/2010/main" val="16400458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Normal 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4825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p:spTree>
      <p:nvGrpSpPr>
        <p:cNvPr id="1" name=""/>
        <p:cNvGrpSpPr/>
        <p:nvPr/>
      </p:nvGrpSpPr>
      <p:grpSpPr>
        <a:xfrm>
          <a:off x="0" y="0"/>
          <a:ext cx="0" cy="0"/>
          <a:chOff x="0" y="0"/>
          <a:chExt cx="0" cy="0"/>
        </a:xfrm>
      </p:grpSpPr>
      <p:sp>
        <p:nvSpPr>
          <p:cNvPr id="5" name="4 Rectángulo"/>
          <p:cNvSpPr/>
          <p:nvPr userDrawn="1"/>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Marcador de texto"/>
          <p:cNvSpPr>
            <a:spLocks noGrp="1"/>
          </p:cNvSpPr>
          <p:nvPr>
            <p:ph type="body" sz="quarter" idx="10" hasCustomPrompt="1"/>
          </p:nvPr>
        </p:nvSpPr>
        <p:spPr>
          <a:xfrm>
            <a:off x="1187623" y="2780928"/>
            <a:ext cx="6768754" cy="576064"/>
          </a:xfrm>
        </p:spPr>
        <p:txBody>
          <a:bodyPr/>
          <a:lstStyle>
            <a:lvl1pPr marL="0" indent="0" algn="ctr">
              <a:buNone/>
              <a:defRPr sz="3600" baseline="0">
                <a:solidFill>
                  <a:schemeClr val="bg1"/>
                </a:solidFill>
              </a:defRPr>
            </a:lvl1pPr>
          </a:lstStyle>
          <a:p>
            <a:pPr lvl="0"/>
            <a:r>
              <a:rPr lang="es-ES" dirty="0" smtClean="0"/>
              <a:t>Texto / </a:t>
            </a:r>
            <a:r>
              <a:rPr lang="es-ES" dirty="0" err="1" smtClean="0"/>
              <a:t>text</a:t>
            </a:r>
            <a:endParaRPr lang="es-ES" dirty="0"/>
          </a:p>
        </p:txBody>
      </p:sp>
    </p:spTree>
    <p:extLst>
      <p:ext uri="{BB962C8B-B14F-4D97-AF65-F5344CB8AC3E}">
        <p14:creationId xmlns:p14="http://schemas.microsoft.com/office/powerpoint/2010/main" val="42521669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1_En blanco">
    <p:bg>
      <p:bgPr>
        <a:solidFill>
          <a:srgbClr val="002343"/>
        </a:solidFill>
        <a:effectLst/>
      </p:bgPr>
    </p:bg>
    <p:spTree>
      <p:nvGrpSpPr>
        <p:cNvPr id="1" name=""/>
        <p:cNvGrpSpPr/>
        <p:nvPr/>
      </p:nvGrpSpPr>
      <p:grpSpPr>
        <a:xfrm>
          <a:off x="0" y="0"/>
          <a:ext cx="0" cy="0"/>
          <a:chOff x="0" y="0"/>
          <a:chExt cx="0" cy="0"/>
        </a:xfrm>
      </p:grpSpPr>
      <p:pic>
        <p:nvPicPr>
          <p:cNvPr id="3" name="Picture 3" descr="Z:\Comun\PROYECTOS EN CURSO\ARTECHE\Fase 3 - Identidad Visual\Logo definitivo\Plantilla PPT\Materiales PPT\Plantilla PPT-11.pn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gal\Desktop\Marca-Arteche+Claim_vertica.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3619500" y="836712"/>
            <a:ext cx="1905000"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2313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1 Marcador de título"/>
          <p:cNvSpPr>
            <a:spLocks noGrp="1"/>
          </p:cNvSpPr>
          <p:nvPr>
            <p:ph type="title"/>
          </p:nvPr>
        </p:nvSpPr>
        <p:spPr bwMode="auto">
          <a:xfrm>
            <a:off x="457200" y="754963"/>
            <a:ext cx="82915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dirty="0" smtClean="0"/>
              <a:t>Haga clic para modificar el estilo de título del patrón</a:t>
            </a:r>
          </a:p>
        </p:txBody>
      </p:sp>
      <p:sp>
        <p:nvSpPr>
          <p:cNvPr id="1028" name="2 Marcador de texto"/>
          <p:cNvSpPr>
            <a:spLocks noGrp="1"/>
          </p:cNvSpPr>
          <p:nvPr>
            <p:ph type="body" idx="1"/>
          </p:nvPr>
        </p:nvSpPr>
        <p:spPr bwMode="auto">
          <a:xfrm>
            <a:off x="457200" y="2349500"/>
            <a:ext cx="8291513"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p>
        </p:txBody>
      </p:sp>
      <p:pic>
        <p:nvPicPr>
          <p:cNvPr id="3074" name="Picture 2" descr="C:\Users\gal\Desktop\Arteche_horizontal_positivo.png"/>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6818537" y="188640"/>
            <a:ext cx="2143125" cy="7905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9" r:id="rId1"/>
    <p:sldLayoutId id="2147483692" r:id="rId2"/>
    <p:sldLayoutId id="2147483690" r:id="rId3"/>
    <p:sldLayoutId id="2147483693" r:id="rId4"/>
    <p:sldLayoutId id="2147483699" r:id="rId5"/>
    <p:sldLayoutId id="2147483691" r:id="rId6"/>
    <p:sldLayoutId id="2147483696" r:id="rId7"/>
    <p:sldLayoutId id="2147483694" r:id="rId8"/>
    <p:sldLayoutId id="2147483688" r:id="rId9"/>
    <p:sldLayoutId id="2147483698" r:id="rId10"/>
    <p:sldLayoutId id="2147483695" r:id="rId11"/>
  </p:sldLayoutIdLst>
  <p:timing>
    <p:tnLst>
      <p:par>
        <p:cTn id="1" dur="indefinite" restart="never" nodeType="tmRoot"/>
      </p:par>
    </p:tnLst>
  </p:timing>
  <p:txStyles>
    <p:titleStyle>
      <a:lvl1pPr algn="l" rtl="0" eaLnBrk="0" fontAlgn="base" hangingPunct="0">
        <a:spcBef>
          <a:spcPct val="0"/>
        </a:spcBef>
        <a:spcAft>
          <a:spcPct val="0"/>
        </a:spcAft>
        <a:defRPr sz="2800" kern="1200">
          <a:solidFill>
            <a:srgbClr val="009AC5"/>
          </a:solidFill>
          <a:latin typeface="Arial" pitchFamily="34" charset="0"/>
          <a:ea typeface="+mj-ea"/>
          <a:cs typeface="Arial" pitchFamily="34" charset="0"/>
        </a:defRPr>
      </a:lvl1pPr>
      <a:lvl2pPr algn="l" rtl="0" eaLnBrk="0" fontAlgn="base" hangingPunct="0">
        <a:spcBef>
          <a:spcPct val="0"/>
        </a:spcBef>
        <a:spcAft>
          <a:spcPct val="0"/>
        </a:spcAft>
        <a:defRPr sz="2800">
          <a:solidFill>
            <a:srgbClr val="009AC5"/>
          </a:solidFill>
          <a:latin typeface="Arial" charset="0"/>
          <a:cs typeface="Arial" charset="0"/>
        </a:defRPr>
      </a:lvl2pPr>
      <a:lvl3pPr algn="l" rtl="0" eaLnBrk="0" fontAlgn="base" hangingPunct="0">
        <a:spcBef>
          <a:spcPct val="0"/>
        </a:spcBef>
        <a:spcAft>
          <a:spcPct val="0"/>
        </a:spcAft>
        <a:defRPr sz="2800">
          <a:solidFill>
            <a:srgbClr val="009AC5"/>
          </a:solidFill>
          <a:latin typeface="Arial" charset="0"/>
          <a:cs typeface="Arial" charset="0"/>
        </a:defRPr>
      </a:lvl3pPr>
      <a:lvl4pPr algn="l" rtl="0" eaLnBrk="0" fontAlgn="base" hangingPunct="0">
        <a:spcBef>
          <a:spcPct val="0"/>
        </a:spcBef>
        <a:spcAft>
          <a:spcPct val="0"/>
        </a:spcAft>
        <a:defRPr sz="2800">
          <a:solidFill>
            <a:srgbClr val="009AC5"/>
          </a:solidFill>
          <a:latin typeface="Arial" charset="0"/>
          <a:cs typeface="Arial" charset="0"/>
        </a:defRPr>
      </a:lvl4pPr>
      <a:lvl5pPr algn="l" rtl="0" eaLnBrk="0" fontAlgn="base" hangingPunct="0">
        <a:spcBef>
          <a:spcPct val="0"/>
        </a:spcBef>
        <a:spcAft>
          <a:spcPct val="0"/>
        </a:spcAft>
        <a:defRPr sz="2800">
          <a:solidFill>
            <a:srgbClr val="009AC5"/>
          </a:solidFill>
          <a:latin typeface="Arial" charset="0"/>
          <a:cs typeface="Arial" charset="0"/>
        </a:defRPr>
      </a:lvl5pPr>
      <a:lvl6pPr marL="457200" algn="l" rtl="0" fontAlgn="base">
        <a:spcBef>
          <a:spcPct val="0"/>
        </a:spcBef>
        <a:spcAft>
          <a:spcPct val="0"/>
        </a:spcAft>
        <a:defRPr sz="2800">
          <a:solidFill>
            <a:srgbClr val="009AC5"/>
          </a:solidFill>
          <a:latin typeface="Arial" charset="0"/>
          <a:cs typeface="Arial" charset="0"/>
        </a:defRPr>
      </a:lvl6pPr>
      <a:lvl7pPr marL="914400" algn="l" rtl="0" fontAlgn="base">
        <a:spcBef>
          <a:spcPct val="0"/>
        </a:spcBef>
        <a:spcAft>
          <a:spcPct val="0"/>
        </a:spcAft>
        <a:defRPr sz="2800">
          <a:solidFill>
            <a:srgbClr val="009AC5"/>
          </a:solidFill>
          <a:latin typeface="Arial" charset="0"/>
          <a:cs typeface="Arial" charset="0"/>
        </a:defRPr>
      </a:lvl7pPr>
      <a:lvl8pPr marL="1371600" algn="l" rtl="0" fontAlgn="base">
        <a:spcBef>
          <a:spcPct val="0"/>
        </a:spcBef>
        <a:spcAft>
          <a:spcPct val="0"/>
        </a:spcAft>
        <a:defRPr sz="2800">
          <a:solidFill>
            <a:srgbClr val="009AC5"/>
          </a:solidFill>
          <a:latin typeface="Arial" charset="0"/>
          <a:cs typeface="Arial" charset="0"/>
        </a:defRPr>
      </a:lvl8pPr>
      <a:lvl9pPr marL="1828800" algn="l" rtl="0" fontAlgn="base">
        <a:spcBef>
          <a:spcPct val="0"/>
        </a:spcBef>
        <a:spcAft>
          <a:spcPct val="0"/>
        </a:spcAft>
        <a:defRPr sz="2800">
          <a:solidFill>
            <a:srgbClr val="009AC5"/>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800" kern="1200">
          <a:solidFill>
            <a:srgbClr val="9AA196"/>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rgbClr val="9AA196"/>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rgbClr val="9AA196"/>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rgbClr val="9AA196"/>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rgbClr val="9AA196"/>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mailto:l.zugazaga@smartdigitaloptics.com" TargetMode="External"/><Relationship Id="rId2" Type="http://schemas.openxmlformats.org/officeDocument/2006/relationships/hyperlink" Target="mailto:lrz@arteche.es"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47664" y="1772816"/>
            <a:ext cx="6336704" cy="749945"/>
          </a:xfrm>
        </p:spPr>
        <p:txBody>
          <a:bodyPr>
            <a:normAutofit/>
          </a:bodyPr>
          <a:lstStyle/>
          <a:p>
            <a:pPr algn="ctr"/>
            <a:r>
              <a:rPr lang="es-ES" sz="3600" dirty="0" err="1" smtClean="0"/>
              <a:t>smART</a:t>
            </a:r>
            <a:r>
              <a:rPr lang="es-ES" sz="3600" dirty="0" smtClean="0"/>
              <a:t> DO</a:t>
            </a:r>
            <a:endParaRPr lang="es-ES" sz="3600" dirty="0"/>
          </a:p>
        </p:txBody>
      </p:sp>
      <p:sp>
        <p:nvSpPr>
          <p:cNvPr id="3" name="2 Subtítulo"/>
          <p:cNvSpPr>
            <a:spLocks noGrp="1"/>
          </p:cNvSpPr>
          <p:nvPr>
            <p:ph type="subTitle" idx="1"/>
          </p:nvPr>
        </p:nvSpPr>
        <p:spPr>
          <a:xfrm>
            <a:off x="1188492" y="2564904"/>
            <a:ext cx="6911900" cy="1440160"/>
          </a:xfrm>
        </p:spPr>
        <p:txBody>
          <a:bodyPr/>
          <a:lstStyle/>
          <a:p>
            <a:pPr marL="0" indent="0" algn="ctr"/>
            <a:r>
              <a:rPr lang="es-ES" sz="3600" dirty="0" smtClean="0"/>
              <a:t>Tecnología de Medida Digital</a:t>
            </a:r>
          </a:p>
          <a:p>
            <a:pPr marL="0" indent="0" algn="ctr"/>
            <a:r>
              <a:rPr lang="es-ES" dirty="0" smtClean="0"/>
              <a:t>TC Óptico &amp; </a:t>
            </a:r>
            <a:r>
              <a:rPr lang="es-ES" dirty="0" err="1" smtClean="0"/>
              <a:t>Merging</a:t>
            </a:r>
            <a:r>
              <a:rPr lang="es-ES" dirty="0" smtClean="0"/>
              <a:t> </a:t>
            </a:r>
            <a:r>
              <a:rPr lang="es-ES" dirty="0" err="1" smtClean="0"/>
              <a:t>Unit</a:t>
            </a:r>
            <a:endParaRPr lang="es-ES" dirty="0" smtClean="0"/>
          </a:p>
          <a:p>
            <a:pPr marL="0" indent="0" algn="ctr"/>
            <a:r>
              <a:rPr lang="es-ES" dirty="0" smtClean="0"/>
              <a:t>Bus de Proceso 61850-9-2 LE</a:t>
            </a:r>
          </a:p>
          <a:p>
            <a:pPr marL="0" indent="0" algn="ctr"/>
            <a:endParaRPr lang="es-ES" sz="2400" u="sng" dirty="0"/>
          </a:p>
        </p:txBody>
      </p:sp>
    </p:spTree>
    <p:extLst>
      <p:ext uri="{BB962C8B-B14F-4D97-AF65-F5344CB8AC3E}">
        <p14:creationId xmlns:p14="http://schemas.microsoft.com/office/powerpoint/2010/main" val="67733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684213" y="-27383"/>
            <a:ext cx="8064500" cy="648071"/>
          </a:xfrm>
        </p:spPr>
        <p:txBody>
          <a:bodyPr/>
          <a:lstStyle/>
          <a:p>
            <a:pPr algn="ctr" eaLnBrk="1" hangingPunct="1">
              <a:defRPr/>
            </a:pPr>
            <a:r>
              <a:rPr lang="es-ES" dirty="0" smtClean="0"/>
              <a:t>Índice</a:t>
            </a:r>
            <a:endParaRPr lang="es-ES" dirty="0"/>
          </a:p>
        </p:txBody>
      </p:sp>
      <p:sp>
        <p:nvSpPr>
          <p:cNvPr id="6" name="4 Subtítulo"/>
          <p:cNvSpPr>
            <a:spLocks noGrp="1"/>
          </p:cNvSpPr>
          <p:nvPr>
            <p:ph type="subTitle" idx="1"/>
          </p:nvPr>
        </p:nvSpPr>
        <p:spPr>
          <a:xfrm>
            <a:off x="684213" y="476672"/>
            <a:ext cx="8064500" cy="6237312"/>
          </a:xfrm>
        </p:spPr>
        <p:txBody>
          <a:bodyPr/>
          <a:lstStyle/>
          <a:p>
            <a:pPr marL="514350" indent="-514350" eaLnBrk="1" hangingPunct="1">
              <a:buFont typeface="+mj-lt"/>
              <a:buAutoNum type="arabicPeriod"/>
            </a:pPr>
            <a:r>
              <a:rPr lang="es-ES" sz="2400" dirty="0" smtClean="0">
                <a:latin typeface="Arial" charset="0"/>
                <a:cs typeface="Arial" charset="0"/>
              </a:rPr>
              <a:t>Contextualización de la Tecnología de Medida Digital</a:t>
            </a:r>
          </a:p>
          <a:p>
            <a:pPr lvl="1" indent="-514350" eaLnBrk="1" hangingPunct="1"/>
            <a:r>
              <a:rPr lang="es-ES" sz="2000" dirty="0" smtClean="0">
                <a:latin typeface="Arial" charset="0"/>
                <a:cs typeface="Arial" charset="0"/>
              </a:rPr>
              <a:t>La Subestación Tradicional</a:t>
            </a:r>
          </a:p>
          <a:p>
            <a:pPr lvl="1" indent="-514350" eaLnBrk="1" hangingPunct="1"/>
            <a:r>
              <a:rPr lang="es-ES" sz="2000" dirty="0" smtClean="0">
                <a:latin typeface="Arial" charset="0"/>
                <a:cs typeface="Arial" charset="0"/>
              </a:rPr>
              <a:t>La Subestación Digital</a:t>
            </a:r>
          </a:p>
          <a:p>
            <a:pPr lvl="1" indent="-514350" eaLnBrk="1" hangingPunct="1"/>
            <a:r>
              <a:rPr lang="es-ES" sz="2000" dirty="0" smtClean="0">
                <a:latin typeface="Arial" charset="0"/>
                <a:cs typeface="Arial" charset="0"/>
              </a:rPr>
              <a:t>El Bus de Proceso IEC 61850-9-2 LE</a:t>
            </a:r>
            <a:endParaRPr lang="es-ES" sz="2000" dirty="0">
              <a:latin typeface="Arial" charset="0"/>
              <a:cs typeface="Arial" charset="0"/>
            </a:endParaRPr>
          </a:p>
          <a:p>
            <a:pPr marL="514350" indent="-514350" eaLnBrk="1" hangingPunct="1">
              <a:buFont typeface="+mj-lt"/>
              <a:buAutoNum type="arabicPeriod"/>
            </a:pPr>
            <a:r>
              <a:rPr lang="es-ES" sz="2400" dirty="0" smtClean="0">
                <a:latin typeface="Arial" charset="0"/>
                <a:cs typeface="Arial" charset="0"/>
              </a:rPr>
              <a:t>La </a:t>
            </a:r>
            <a:r>
              <a:rPr lang="es-ES" sz="2400" dirty="0" err="1" smtClean="0">
                <a:latin typeface="Arial" charset="0"/>
                <a:cs typeface="Arial" charset="0"/>
              </a:rPr>
              <a:t>Merging</a:t>
            </a:r>
            <a:r>
              <a:rPr lang="es-ES" sz="2400" dirty="0" smtClean="0">
                <a:latin typeface="Arial" charset="0"/>
                <a:cs typeface="Arial" charset="0"/>
              </a:rPr>
              <a:t> </a:t>
            </a:r>
            <a:r>
              <a:rPr lang="es-ES" sz="2400" dirty="0" err="1" smtClean="0">
                <a:latin typeface="Arial" charset="0"/>
                <a:cs typeface="Arial" charset="0"/>
              </a:rPr>
              <a:t>Unit</a:t>
            </a:r>
            <a:endParaRPr lang="es-ES" sz="2400" dirty="0" smtClean="0">
              <a:latin typeface="Arial" charset="0"/>
              <a:cs typeface="Arial" charset="0"/>
            </a:endParaRPr>
          </a:p>
          <a:p>
            <a:pPr marL="514350" indent="-514350" eaLnBrk="1" hangingPunct="1">
              <a:buFont typeface="+mj-lt"/>
              <a:buAutoNum type="arabicPeriod"/>
            </a:pPr>
            <a:r>
              <a:rPr lang="es-ES" sz="2400" dirty="0" smtClean="0">
                <a:latin typeface="Arial" charset="0"/>
                <a:cs typeface="Arial" charset="0"/>
              </a:rPr>
              <a:t>El Transformador de Corriente Óptico</a:t>
            </a:r>
          </a:p>
          <a:p>
            <a:pPr lvl="1" indent="-514350" eaLnBrk="1" hangingPunct="1"/>
            <a:r>
              <a:rPr lang="es-ES" sz="2000" dirty="0">
                <a:latin typeface="Arial" charset="0"/>
                <a:cs typeface="Arial" charset="0"/>
              </a:rPr>
              <a:t>El Efecto Faraday</a:t>
            </a:r>
          </a:p>
          <a:p>
            <a:pPr lvl="1" indent="-514350" eaLnBrk="1" hangingPunct="1"/>
            <a:r>
              <a:rPr lang="es-ES" sz="2000" dirty="0">
                <a:latin typeface="Arial" charset="0"/>
                <a:cs typeface="Arial" charset="0"/>
              </a:rPr>
              <a:t>El Sensor Óptico</a:t>
            </a:r>
          </a:p>
          <a:p>
            <a:pPr lvl="1" indent="-514350" eaLnBrk="1" hangingPunct="1"/>
            <a:r>
              <a:rPr lang="es-ES" sz="2000" dirty="0">
                <a:latin typeface="Arial" charset="0"/>
                <a:cs typeface="Arial" charset="0"/>
              </a:rPr>
              <a:t>El </a:t>
            </a:r>
            <a:r>
              <a:rPr lang="es-ES" sz="2000" dirty="0" smtClean="0">
                <a:latin typeface="Arial" charset="0"/>
                <a:cs typeface="Arial" charset="0"/>
              </a:rPr>
              <a:t>Aislador</a:t>
            </a:r>
          </a:p>
          <a:p>
            <a:pPr lvl="1" indent="-514350" eaLnBrk="1" hangingPunct="1"/>
            <a:r>
              <a:rPr lang="es-ES" sz="2000" dirty="0" smtClean="0">
                <a:latin typeface="Arial" charset="0"/>
                <a:cs typeface="Arial" charset="0"/>
              </a:rPr>
              <a:t>La Solución Completa</a:t>
            </a:r>
          </a:p>
          <a:p>
            <a:pPr marL="514350" indent="-514350" eaLnBrk="1" hangingPunct="1">
              <a:buFont typeface="+mj-lt"/>
              <a:buAutoNum type="arabicPeriod"/>
            </a:pPr>
            <a:r>
              <a:rPr lang="es-ES" sz="2400" dirty="0" smtClean="0">
                <a:latin typeface="Arial" charset="0"/>
                <a:cs typeface="Arial" charset="0"/>
              </a:rPr>
              <a:t>Ensayos</a:t>
            </a:r>
          </a:p>
          <a:p>
            <a:pPr lvl="1" indent="-514350" eaLnBrk="1" hangingPunct="1"/>
            <a:r>
              <a:rPr lang="es-ES" sz="2000" dirty="0" smtClean="0">
                <a:latin typeface="Arial" charset="0"/>
                <a:cs typeface="Arial" charset="0"/>
              </a:rPr>
              <a:t>Ciclos Térmicos</a:t>
            </a:r>
          </a:p>
          <a:p>
            <a:pPr lvl="1" indent="-514350" eaLnBrk="1" hangingPunct="1"/>
            <a:r>
              <a:rPr lang="es-ES" sz="2000" dirty="0" smtClean="0">
                <a:latin typeface="Arial" charset="0"/>
                <a:cs typeface="Arial" charset="0"/>
              </a:rPr>
              <a:t>Eléctricos</a:t>
            </a:r>
          </a:p>
          <a:p>
            <a:pPr marL="514350" indent="-514350" eaLnBrk="1" hangingPunct="1">
              <a:buFont typeface="+mj-lt"/>
              <a:buAutoNum type="arabicPeriod"/>
            </a:pPr>
            <a:r>
              <a:rPr lang="es-ES" sz="2400" dirty="0" smtClean="0">
                <a:latin typeface="Arial" charset="0"/>
                <a:cs typeface="Arial" charset="0"/>
              </a:rPr>
              <a:t>Beneficios Destacables</a:t>
            </a:r>
          </a:p>
          <a:p>
            <a:pPr marL="514350" indent="-514350" eaLnBrk="1" hangingPunct="1">
              <a:buFont typeface="+mj-lt"/>
              <a:buAutoNum type="arabicPeriod"/>
            </a:pPr>
            <a:r>
              <a:rPr lang="es-ES" sz="2400" dirty="0" smtClean="0">
                <a:latin typeface="Arial" charset="0"/>
                <a:cs typeface="Arial" charset="0"/>
              </a:rPr>
              <a:t>Principales Referencias</a:t>
            </a:r>
          </a:p>
          <a:p>
            <a:pPr lvl="1" eaLnBrk="1" hangingPunct="1">
              <a:buFont typeface="Arial" charset="0"/>
              <a:buChar char="•"/>
            </a:pPr>
            <a:endParaRPr lang="es-ES" sz="2400" dirty="0" smtClean="0">
              <a:latin typeface="Arial" charset="0"/>
              <a:cs typeface="Arial" charset="0"/>
            </a:endParaRPr>
          </a:p>
          <a:p>
            <a:pPr eaLnBrk="1" hangingPunct="1">
              <a:buFont typeface="Arial" charset="0"/>
              <a:buChar char="•"/>
            </a:pPr>
            <a:endParaRPr lang="es-ES" sz="2400" dirty="0" smtClean="0">
              <a:latin typeface="Arial" charset="0"/>
              <a:cs typeface="Arial" charset="0"/>
            </a:endParaRPr>
          </a:p>
          <a:p>
            <a:pPr eaLnBrk="1" hangingPunct="1">
              <a:buFont typeface="Arial" charset="0"/>
              <a:buChar char="•"/>
            </a:pPr>
            <a:endParaRPr lang="es-ES" sz="2400" dirty="0" smtClean="0">
              <a:latin typeface="Arial" charset="0"/>
              <a:cs typeface="Arial" charset="0"/>
            </a:endParaRPr>
          </a:p>
        </p:txBody>
      </p:sp>
    </p:spTree>
    <p:extLst>
      <p:ext uri="{BB962C8B-B14F-4D97-AF65-F5344CB8AC3E}">
        <p14:creationId xmlns:p14="http://schemas.microsoft.com/office/powerpoint/2010/main" val="41834962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ctrTitle"/>
          </p:nvPr>
        </p:nvSpPr>
        <p:spPr>
          <a:xfrm>
            <a:off x="1403350" y="2420938"/>
            <a:ext cx="6337300" cy="1470025"/>
          </a:xfrm>
        </p:spPr>
        <p:txBody>
          <a:bodyPr>
            <a:normAutofit fontScale="90000"/>
          </a:bodyPr>
          <a:lstStyle/>
          <a:p>
            <a:pPr eaLnBrk="1" hangingPunct="1"/>
            <a:r>
              <a:rPr lang="es-ES" smtClean="0">
                <a:latin typeface="Arial" charset="0"/>
                <a:cs typeface="Arial" charset="0"/>
              </a:rPr>
              <a:t>Contextualización de la Tecnología de Medida Digital</a:t>
            </a:r>
          </a:p>
        </p:txBody>
      </p:sp>
    </p:spTree>
    <p:extLst>
      <p:ext uri="{BB962C8B-B14F-4D97-AF65-F5344CB8AC3E}">
        <p14:creationId xmlns:p14="http://schemas.microsoft.com/office/powerpoint/2010/main" val="11871114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a:lstStyle/>
          <a:p>
            <a:r>
              <a:rPr lang="es-ES" sz="3200" smtClean="0"/>
              <a:t>Subestación Tradicional</a:t>
            </a:r>
            <a:endParaRPr lang="es-ES" smtClean="0"/>
          </a:p>
        </p:txBody>
      </p:sp>
      <p:pic>
        <p:nvPicPr>
          <p:cNvPr id="5123" name="Picture 4" descr="C:\Users\lrz\Desktop\subst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9638"/>
            <a:ext cx="9144000" cy="594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5142 Rectángulo redondeado"/>
          <p:cNvSpPr>
            <a:spLocks noChangeArrowheads="1"/>
          </p:cNvSpPr>
          <p:nvPr/>
        </p:nvSpPr>
        <p:spPr bwMode="auto">
          <a:xfrm rot="17789317">
            <a:off x="3274596" y="979397"/>
            <a:ext cx="3088805" cy="3700268"/>
          </a:xfrm>
          <a:prstGeom prst="roundRect">
            <a:avLst>
              <a:gd name="adj" fmla="val 16667"/>
            </a:avLst>
          </a:prstGeom>
          <a:solidFill>
            <a:srgbClr val="00B050">
              <a:alpha val="20000"/>
            </a:srgbClr>
          </a:solidFill>
          <a:ln w="19050">
            <a:solidFill>
              <a:srgbClr val="00B050"/>
            </a:solidFill>
            <a:round/>
            <a:headEnd/>
            <a:tailEnd/>
          </a:ln>
        </p:spPr>
        <p:txBody>
          <a:bodyPr vert="vert" anchor="ctr"/>
          <a:lstStyle/>
          <a:p>
            <a:pPr marL="342900" indent="-342900" algn="ctr"/>
            <a:r>
              <a:rPr lang="es-ES" sz="2400" b="1" dirty="0" smtClean="0">
                <a:solidFill>
                  <a:schemeClr val="bg1"/>
                </a:solidFill>
              </a:rPr>
              <a:t>EQUIPAMIENTO</a:t>
            </a:r>
          </a:p>
          <a:p>
            <a:pPr marL="342900" indent="-342900" algn="ctr"/>
            <a:r>
              <a:rPr lang="es-ES" sz="2400" b="1" dirty="0" smtClean="0">
                <a:solidFill>
                  <a:schemeClr val="bg1"/>
                </a:solidFill>
              </a:rPr>
              <a:t>PRIMARIO</a:t>
            </a:r>
            <a:endParaRPr lang="es-ES" sz="2400" b="1" dirty="0">
              <a:solidFill>
                <a:schemeClr val="bg1"/>
              </a:solidFill>
            </a:endParaRPr>
          </a:p>
        </p:txBody>
      </p:sp>
      <p:cxnSp>
        <p:nvCxnSpPr>
          <p:cNvPr id="5134" name="31 Conector recto"/>
          <p:cNvCxnSpPr>
            <a:cxnSpLocks noChangeShapeType="1"/>
          </p:cNvCxnSpPr>
          <p:nvPr/>
        </p:nvCxnSpPr>
        <p:spPr bwMode="auto">
          <a:xfrm>
            <a:off x="7910513" y="2708275"/>
            <a:ext cx="858837" cy="8080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24 Rectángulo redondeado"/>
          <p:cNvSpPr>
            <a:spLocks noChangeArrowheads="1"/>
          </p:cNvSpPr>
          <p:nvPr/>
        </p:nvSpPr>
        <p:spPr bwMode="auto">
          <a:xfrm rot="14534615">
            <a:off x="6925258" y="3035987"/>
            <a:ext cx="1469497" cy="2500325"/>
          </a:xfrm>
          <a:prstGeom prst="roundRect">
            <a:avLst>
              <a:gd name="adj" fmla="val 16667"/>
            </a:avLst>
          </a:prstGeom>
          <a:solidFill>
            <a:srgbClr val="00B050">
              <a:alpha val="20000"/>
            </a:srgbClr>
          </a:solidFill>
          <a:ln w="19050">
            <a:solidFill>
              <a:srgbClr val="00B050"/>
            </a:solidFill>
            <a:round/>
            <a:headEnd/>
            <a:tailEnd/>
          </a:ln>
        </p:spPr>
        <p:txBody>
          <a:bodyPr vert="vert" anchor="ctr"/>
          <a:lstStyle/>
          <a:p>
            <a:pPr marL="342900" indent="-342900" algn="ctr"/>
            <a:r>
              <a:rPr lang="es-ES" sz="2400" b="1" dirty="0" smtClean="0">
                <a:solidFill>
                  <a:schemeClr val="bg1"/>
                </a:solidFill>
              </a:rPr>
              <a:t>EQUIPAMIENTO</a:t>
            </a:r>
          </a:p>
          <a:p>
            <a:pPr marL="342900" indent="-342900" algn="ctr"/>
            <a:r>
              <a:rPr lang="es-ES" sz="2400" b="1" dirty="0" smtClean="0">
                <a:solidFill>
                  <a:schemeClr val="bg1"/>
                </a:solidFill>
              </a:rPr>
              <a:t>SECUNDARIO</a:t>
            </a:r>
          </a:p>
        </p:txBody>
      </p:sp>
      <p:sp>
        <p:nvSpPr>
          <p:cNvPr id="26" name="Rectangle 2"/>
          <p:cNvSpPr>
            <a:spLocks/>
          </p:cNvSpPr>
          <p:nvPr/>
        </p:nvSpPr>
        <p:spPr bwMode="auto">
          <a:xfrm>
            <a:off x="446856" y="87015"/>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La Subestación Convencional</a:t>
            </a:r>
            <a:endParaRPr lang="es-ES" sz="2800" dirty="0">
              <a:solidFill>
                <a:srgbClr val="009AC5"/>
              </a:solidFill>
              <a:latin typeface="Arial" charset="0"/>
              <a:ea typeface="+mj-ea"/>
            </a:endParaRPr>
          </a:p>
        </p:txBody>
      </p:sp>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4" y="4184827"/>
            <a:ext cx="2516783" cy="241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5 Grupo"/>
          <p:cNvGrpSpPr/>
          <p:nvPr/>
        </p:nvGrpSpPr>
        <p:grpSpPr>
          <a:xfrm>
            <a:off x="107504" y="656988"/>
            <a:ext cx="3055582" cy="2411972"/>
            <a:chOff x="107504" y="656988"/>
            <a:chExt cx="3055582" cy="2411972"/>
          </a:xfrm>
        </p:grpSpPr>
        <p:pic>
          <p:nvPicPr>
            <p:cNvPr id="2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656988"/>
              <a:ext cx="2520404" cy="241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3 Conector recto"/>
            <p:cNvCxnSpPr>
              <a:stCxn id="27" idx="3"/>
              <a:endCxn id="5143" idx="0"/>
            </p:cNvCxnSpPr>
            <p:nvPr/>
          </p:nvCxnSpPr>
          <p:spPr>
            <a:xfrm>
              <a:off x="2627908" y="1862974"/>
              <a:ext cx="535178" cy="141360"/>
            </a:xfrm>
            <a:prstGeom prst="line">
              <a:avLst/>
            </a:prstGeom>
            <a:ln w="25400" cap="rn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 name="6 Grupo"/>
          <p:cNvGrpSpPr/>
          <p:nvPr/>
        </p:nvGrpSpPr>
        <p:grpSpPr>
          <a:xfrm>
            <a:off x="7048489" y="931479"/>
            <a:ext cx="1988007" cy="2704465"/>
            <a:chOff x="7048489" y="931479"/>
            <a:chExt cx="1988007" cy="2704465"/>
          </a:xfrm>
        </p:grpSpPr>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8489" y="931479"/>
              <a:ext cx="1988007" cy="1898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14 Conector recto"/>
            <p:cNvCxnSpPr>
              <a:stCxn id="11" idx="2"/>
              <a:endCxn id="25" idx="3"/>
            </p:cNvCxnSpPr>
            <p:nvPr/>
          </p:nvCxnSpPr>
          <p:spPr>
            <a:xfrm flipH="1">
              <a:off x="7317825" y="2829531"/>
              <a:ext cx="724668" cy="806413"/>
            </a:xfrm>
            <a:prstGeom prst="line">
              <a:avLst/>
            </a:prstGeom>
            <a:ln w="25400" cap="rn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151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3"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a:lstStyle/>
          <a:p>
            <a:r>
              <a:rPr lang="es-ES" sz="3200" smtClean="0"/>
              <a:t>Subestación Tradicional</a:t>
            </a:r>
            <a:endParaRPr lang="es-ES" smtClean="0"/>
          </a:p>
        </p:txBody>
      </p:sp>
      <p:pic>
        <p:nvPicPr>
          <p:cNvPr id="5123" name="Picture 4" descr="C:\Users\lrz\Desktop\subst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909638"/>
            <a:ext cx="9144000" cy="594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Nube"/>
          <p:cNvSpPr/>
          <p:nvPr/>
        </p:nvSpPr>
        <p:spPr bwMode="auto">
          <a:xfrm>
            <a:off x="6443663" y="5516563"/>
            <a:ext cx="2520950" cy="1225550"/>
          </a:xfrm>
          <a:prstGeom prst="cloud">
            <a:avLst/>
          </a:prstGeom>
          <a:solidFill>
            <a:schemeClr val="accent1">
              <a:alpha val="20000"/>
            </a:schemeClr>
          </a:solidFill>
          <a:ln w="38100" cap="flat" cmpd="sng" algn="ctr">
            <a:solidFill>
              <a:schemeClr val="accent1"/>
            </a:solidFill>
            <a:prstDash val="solid"/>
            <a:round/>
            <a:headEnd type="none" w="med" len="med"/>
            <a:tailEnd type="none" w="med" len="med"/>
          </a:ln>
          <a:effectLst/>
          <a:extLst/>
        </p:spPr>
        <p:txBody>
          <a:bodyPr/>
          <a:lstStyle/>
          <a:p>
            <a:pPr marL="342900" indent="-342900" algn="ctr">
              <a:defRPr/>
            </a:pPr>
            <a:r>
              <a:rPr lang="es-ES" sz="2400" b="1" dirty="0">
                <a:solidFill>
                  <a:schemeClr val="accent1"/>
                </a:solidFill>
              </a:rPr>
              <a:t>WAN</a:t>
            </a:r>
            <a:r>
              <a:rPr lang="es-ES" b="1" dirty="0">
                <a:solidFill>
                  <a:schemeClr val="accent1"/>
                </a:solidFill>
              </a:rPr>
              <a:t> </a:t>
            </a:r>
          </a:p>
          <a:p>
            <a:pPr marL="342900" indent="-342900" algn="ctr">
              <a:defRPr/>
            </a:pPr>
            <a:r>
              <a:rPr lang="es-ES" sz="1400" b="1" dirty="0" smtClean="0">
                <a:solidFill>
                  <a:schemeClr val="accent1"/>
                </a:solidFill>
              </a:rPr>
              <a:t>A Centro de Control</a:t>
            </a:r>
            <a:endParaRPr lang="es-ES" sz="1400" b="1" dirty="0">
              <a:solidFill>
                <a:schemeClr val="accent1"/>
              </a:solidFill>
            </a:endParaRPr>
          </a:p>
        </p:txBody>
      </p:sp>
      <p:cxnSp>
        <p:nvCxnSpPr>
          <p:cNvPr id="4" name="3 Conector recto"/>
          <p:cNvCxnSpPr>
            <a:cxnSpLocks noChangeShapeType="1"/>
            <a:stCxn id="5150" idx="2"/>
          </p:cNvCxnSpPr>
          <p:nvPr/>
        </p:nvCxnSpPr>
        <p:spPr bwMode="auto">
          <a:xfrm>
            <a:off x="8178800" y="4149080"/>
            <a:ext cx="0" cy="1400175"/>
          </a:xfrm>
          <a:prstGeom prst="line">
            <a:avLst/>
          </a:prstGeom>
          <a:noFill/>
          <a:ln w="38100" algn="ctr">
            <a:solidFill>
              <a:schemeClr val="accent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50" name="5149 Rectángulo redondeado"/>
          <p:cNvSpPr>
            <a:spLocks noChangeArrowheads="1"/>
          </p:cNvSpPr>
          <p:nvPr/>
        </p:nvSpPr>
        <p:spPr bwMode="auto">
          <a:xfrm>
            <a:off x="7681913" y="3749030"/>
            <a:ext cx="993775" cy="400050"/>
          </a:xfrm>
          <a:prstGeom prst="roundRect">
            <a:avLst>
              <a:gd name="adj" fmla="val 16667"/>
            </a:avLst>
          </a:prstGeom>
          <a:solidFill>
            <a:schemeClr val="accent2">
              <a:alpha val="20000"/>
            </a:schemeClr>
          </a:solidFill>
          <a:ln w="25400">
            <a:solidFill>
              <a:schemeClr val="accent2"/>
            </a:solidFill>
            <a:round/>
            <a:headEnd/>
            <a:tailEnd/>
          </a:ln>
        </p:spPr>
        <p:txBody>
          <a:bodyPr/>
          <a:lstStyle/>
          <a:p>
            <a:pPr marL="342900" indent="-342900" algn="ctr"/>
            <a:r>
              <a:rPr lang="es-ES" sz="1600" b="1" dirty="0">
                <a:solidFill>
                  <a:schemeClr val="bg1"/>
                </a:solidFill>
              </a:rPr>
              <a:t>Control</a:t>
            </a:r>
          </a:p>
        </p:txBody>
      </p:sp>
      <p:cxnSp>
        <p:nvCxnSpPr>
          <p:cNvPr id="5134" name="31 Conector recto"/>
          <p:cNvCxnSpPr>
            <a:cxnSpLocks noChangeShapeType="1"/>
          </p:cNvCxnSpPr>
          <p:nvPr/>
        </p:nvCxnSpPr>
        <p:spPr bwMode="auto">
          <a:xfrm>
            <a:off x="7910513" y="2708275"/>
            <a:ext cx="858837" cy="8080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6" name="85 Rectángulo redondeado"/>
          <p:cNvSpPr>
            <a:spLocks noChangeArrowheads="1"/>
          </p:cNvSpPr>
          <p:nvPr/>
        </p:nvSpPr>
        <p:spPr bwMode="auto">
          <a:xfrm>
            <a:off x="6659563" y="4149725"/>
            <a:ext cx="1376362" cy="373063"/>
          </a:xfrm>
          <a:prstGeom prst="roundRect">
            <a:avLst>
              <a:gd name="adj" fmla="val 16667"/>
            </a:avLst>
          </a:prstGeom>
          <a:solidFill>
            <a:srgbClr val="00B050">
              <a:alpha val="20000"/>
            </a:srgbClr>
          </a:solidFill>
          <a:ln w="25400">
            <a:solidFill>
              <a:srgbClr val="00B050"/>
            </a:solidFill>
            <a:round/>
            <a:headEnd/>
            <a:tailEnd/>
          </a:ln>
        </p:spPr>
        <p:txBody>
          <a:bodyPr/>
          <a:lstStyle/>
          <a:p>
            <a:pPr marL="342900" indent="-342900" algn="ctr"/>
            <a:r>
              <a:rPr lang="es-ES" sz="1400" b="1" dirty="0" smtClean="0">
                <a:solidFill>
                  <a:schemeClr val="bg1"/>
                </a:solidFill>
              </a:rPr>
              <a:t>Protecciones</a:t>
            </a:r>
            <a:endParaRPr lang="es-ES" sz="1400" b="1" dirty="0">
              <a:solidFill>
                <a:schemeClr val="bg1"/>
              </a:solidFill>
            </a:endParaRPr>
          </a:p>
        </p:txBody>
      </p:sp>
      <p:sp>
        <p:nvSpPr>
          <p:cNvPr id="67" name="66 Elipse"/>
          <p:cNvSpPr>
            <a:spLocks noChangeArrowheads="1"/>
          </p:cNvSpPr>
          <p:nvPr/>
        </p:nvSpPr>
        <p:spPr bwMode="auto">
          <a:xfrm>
            <a:off x="5436269" y="4986338"/>
            <a:ext cx="1223963" cy="530225"/>
          </a:xfrm>
          <a:prstGeom prst="ellipse">
            <a:avLst/>
          </a:prstGeom>
          <a:solidFill>
            <a:srgbClr val="00B050">
              <a:alpha val="20000"/>
            </a:srgbClr>
          </a:solidFill>
          <a:ln w="25400">
            <a:solidFill>
              <a:srgbClr val="00B050"/>
            </a:solidFill>
            <a:round/>
            <a:headEnd/>
            <a:tailEnd/>
          </a:ln>
        </p:spPr>
        <p:txBody>
          <a:bodyPr/>
          <a:lstStyle/>
          <a:p>
            <a:pPr marL="342900" indent="-342900" algn="ctr"/>
            <a:r>
              <a:rPr lang="es-ES" sz="1400" b="1">
                <a:solidFill>
                  <a:schemeClr val="bg1"/>
                </a:solidFill>
              </a:rPr>
              <a:t>Profibus</a:t>
            </a:r>
          </a:p>
        </p:txBody>
      </p:sp>
      <p:sp>
        <p:nvSpPr>
          <p:cNvPr id="103" name="102 Elipse"/>
          <p:cNvSpPr>
            <a:spLocks noChangeArrowheads="1"/>
          </p:cNvSpPr>
          <p:nvPr/>
        </p:nvSpPr>
        <p:spPr bwMode="auto">
          <a:xfrm>
            <a:off x="4499992" y="3949055"/>
            <a:ext cx="1223963" cy="530225"/>
          </a:xfrm>
          <a:prstGeom prst="ellipse">
            <a:avLst/>
          </a:prstGeom>
          <a:solidFill>
            <a:srgbClr val="00B050">
              <a:alpha val="20000"/>
            </a:srgbClr>
          </a:solidFill>
          <a:ln w="25400">
            <a:solidFill>
              <a:srgbClr val="00B050"/>
            </a:solidFill>
            <a:round/>
            <a:headEnd/>
            <a:tailEnd/>
          </a:ln>
        </p:spPr>
        <p:txBody>
          <a:bodyPr/>
          <a:lstStyle/>
          <a:p>
            <a:pPr marL="342900" indent="-342900" algn="ctr"/>
            <a:r>
              <a:rPr lang="es-ES" sz="1400" b="1" dirty="0" err="1">
                <a:solidFill>
                  <a:schemeClr val="bg1"/>
                </a:solidFill>
              </a:rPr>
              <a:t>Modbus</a:t>
            </a:r>
            <a:endParaRPr lang="es-ES" sz="1400" b="1" dirty="0">
              <a:solidFill>
                <a:schemeClr val="bg1"/>
              </a:solidFill>
            </a:endParaRPr>
          </a:p>
        </p:txBody>
      </p:sp>
      <p:sp>
        <p:nvSpPr>
          <p:cNvPr id="104" name="103 Elipse"/>
          <p:cNvSpPr>
            <a:spLocks noChangeArrowheads="1"/>
          </p:cNvSpPr>
          <p:nvPr/>
        </p:nvSpPr>
        <p:spPr bwMode="auto">
          <a:xfrm>
            <a:off x="4689697" y="3383161"/>
            <a:ext cx="1223963" cy="530225"/>
          </a:xfrm>
          <a:prstGeom prst="ellipse">
            <a:avLst/>
          </a:prstGeom>
          <a:solidFill>
            <a:srgbClr val="00B050">
              <a:alpha val="20000"/>
            </a:srgbClr>
          </a:solidFill>
          <a:ln w="25400">
            <a:solidFill>
              <a:srgbClr val="00B050"/>
            </a:solidFill>
            <a:round/>
            <a:headEnd/>
            <a:tailEnd/>
          </a:ln>
        </p:spPr>
        <p:txBody>
          <a:bodyPr/>
          <a:lstStyle/>
          <a:p>
            <a:pPr marL="342900" indent="-342900" algn="ctr"/>
            <a:r>
              <a:rPr lang="es-ES" sz="1400" b="1" dirty="0">
                <a:solidFill>
                  <a:schemeClr val="bg1"/>
                </a:solidFill>
              </a:rPr>
              <a:t>DNP3</a:t>
            </a:r>
          </a:p>
        </p:txBody>
      </p:sp>
      <p:sp>
        <p:nvSpPr>
          <p:cNvPr id="105" name="104 Elipse"/>
          <p:cNvSpPr>
            <a:spLocks noChangeArrowheads="1"/>
          </p:cNvSpPr>
          <p:nvPr/>
        </p:nvSpPr>
        <p:spPr bwMode="auto">
          <a:xfrm>
            <a:off x="5350319" y="2908131"/>
            <a:ext cx="1225550" cy="530225"/>
          </a:xfrm>
          <a:prstGeom prst="ellipse">
            <a:avLst/>
          </a:prstGeom>
          <a:solidFill>
            <a:srgbClr val="00B050">
              <a:alpha val="20000"/>
            </a:srgbClr>
          </a:solidFill>
          <a:ln w="25400">
            <a:solidFill>
              <a:srgbClr val="00B050"/>
            </a:solidFill>
            <a:round/>
            <a:headEnd/>
            <a:tailEnd/>
          </a:ln>
        </p:spPr>
        <p:txBody>
          <a:bodyPr/>
          <a:lstStyle/>
          <a:p>
            <a:pPr marL="342900" indent="-342900" algn="ctr"/>
            <a:r>
              <a:rPr lang="es-ES" sz="1400" b="1">
                <a:solidFill>
                  <a:schemeClr val="bg1"/>
                </a:solidFill>
              </a:rPr>
              <a:t>Procome</a:t>
            </a:r>
          </a:p>
        </p:txBody>
      </p:sp>
      <p:sp>
        <p:nvSpPr>
          <p:cNvPr id="106" name="105 Elipse"/>
          <p:cNvSpPr>
            <a:spLocks noChangeArrowheads="1"/>
          </p:cNvSpPr>
          <p:nvPr/>
        </p:nvSpPr>
        <p:spPr bwMode="auto">
          <a:xfrm>
            <a:off x="4499992" y="4509120"/>
            <a:ext cx="1603375" cy="530225"/>
          </a:xfrm>
          <a:prstGeom prst="ellipse">
            <a:avLst/>
          </a:prstGeom>
          <a:solidFill>
            <a:srgbClr val="00B050">
              <a:alpha val="20000"/>
            </a:srgbClr>
          </a:solidFill>
          <a:ln w="25400">
            <a:solidFill>
              <a:srgbClr val="00B050"/>
            </a:solidFill>
            <a:round/>
            <a:headEnd/>
            <a:tailEnd/>
          </a:ln>
        </p:spPr>
        <p:txBody>
          <a:bodyPr/>
          <a:lstStyle/>
          <a:p>
            <a:pPr marL="342900" indent="-342900" algn="ctr"/>
            <a:r>
              <a:rPr lang="es-ES" sz="1400" b="1" dirty="0" err="1" smtClean="0">
                <a:solidFill>
                  <a:schemeClr val="bg1"/>
                </a:solidFill>
              </a:rPr>
              <a:t>Proprietario</a:t>
            </a:r>
            <a:endParaRPr lang="es-ES" sz="1400" b="1" dirty="0">
              <a:solidFill>
                <a:schemeClr val="bg1"/>
              </a:solidFill>
            </a:endParaRPr>
          </a:p>
        </p:txBody>
      </p:sp>
      <p:sp>
        <p:nvSpPr>
          <p:cNvPr id="107" name="106 Elipse"/>
          <p:cNvSpPr>
            <a:spLocks noChangeArrowheads="1"/>
          </p:cNvSpPr>
          <p:nvPr/>
        </p:nvSpPr>
        <p:spPr bwMode="auto">
          <a:xfrm>
            <a:off x="7348539" y="2322711"/>
            <a:ext cx="1420811" cy="530225"/>
          </a:xfrm>
          <a:prstGeom prst="ellipse">
            <a:avLst/>
          </a:prstGeom>
          <a:solidFill>
            <a:srgbClr val="FF0000">
              <a:alpha val="50195"/>
            </a:srgbClr>
          </a:solidFill>
          <a:ln w="25400">
            <a:solidFill>
              <a:srgbClr val="FF0000"/>
            </a:solidFill>
            <a:round/>
            <a:headEnd/>
            <a:tailEnd/>
          </a:ln>
        </p:spPr>
        <p:txBody>
          <a:bodyPr anchor="ctr"/>
          <a:lstStyle/>
          <a:p>
            <a:pPr marL="342900" indent="-342900" algn="ctr"/>
            <a:r>
              <a:rPr lang="es-ES" sz="1200" b="1">
                <a:solidFill>
                  <a:schemeClr val="bg1"/>
                </a:solidFill>
              </a:rPr>
              <a:t>60870-5-101</a:t>
            </a:r>
          </a:p>
        </p:txBody>
      </p:sp>
      <p:sp>
        <p:nvSpPr>
          <p:cNvPr id="108" name="107 Elipse"/>
          <p:cNvSpPr>
            <a:spLocks noChangeArrowheads="1"/>
          </p:cNvSpPr>
          <p:nvPr/>
        </p:nvSpPr>
        <p:spPr bwMode="auto">
          <a:xfrm>
            <a:off x="7740227" y="2852936"/>
            <a:ext cx="1440285" cy="530225"/>
          </a:xfrm>
          <a:prstGeom prst="ellipse">
            <a:avLst/>
          </a:prstGeom>
          <a:solidFill>
            <a:srgbClr val="FF0000">
              <a:alpha val="50195"/>
            </a:srgbClr>
          </a:solidFill>
          <a:ln w="25400">
            <a:solidFill>
              <a:srgbClr val="FF0000"/>
            </a:solidFill>
            <a:round/>
            <a:headEnd/>
            <a:tailEnd/>
          </a:ln>
        </p:spPr>
        <p:txBody>
          <a:bodyPr anchor="ctr"/>
          <a:lstStyle/>
          <a:p>
            <a:pPr marL="342900" indent="-342900" algn="ctr"/>
            <a:r>
              <a:rPr lang="es-ES" sz="1200" b="1" dirty="0">
                <a:solidFill>
                  <a:schemeClr val="bg1"/>
                </a:solidFill>
              </a:rPr>
              <a:t>60870-5-104</a:t>
            </a:r>
          </a:p>
        </p:txBody>
      </p:sp>
      <p:sp>
        <p:nvSpPr>
          <p:cNvPr id="109" name="108 Elipse"/>
          <p:cNvSpPr>
            <a:spLocks noChangeArrowheads="1"/>
          </p:cNvSpPr>
          <p:nvPr/>
        </p:nvSpPr>
        <p:spPr bwMode="auto">
          <a:xfrm>
            <a:off x="6311874" y="1975531"/>
            <a:ext cx="1437853" cy="530225"/>
          </a:xfrm>
          <a:prstGeom prst="ellipse">
            <a:avLst/>
          </a:prstGeom>
          <a:solidFill>
            <a:srgbClr val="FF0000">
              <a:alpha val="50195"/>
            </a:srgbClr>
          </a:solidFill>
          <a:ln w="25400">
            <a:solidFill>
              <a:srgbClr val="FF0000"/>
            </a:solidFill>
            <a:round/>
            <a:headEnd/>
            <a:tailEnd/>
          </a:ln>
        </p:spPr>
        <p:txBody>
          <a:bodyPr anchor="ctr"/>
          <a:lstStyle/>
          <a:p>
            <a:pPr marL="342900" indent="-342900" algn="ctr"/>
            <a:r>
              <a:rPr lang="es-ES" sz="1200" b="1" dirty="0" err="1" smtClean="0">
                <a:solidFill>
                  <a:schemeClr val="bg1"/>
                </a:solidFill>
              </a:rPr>
              <a:t>Proprietario</a:t>
            </a:r>
            <a:endParaRPr lang="es-ES" sz="1200" b="1" dirty="0" smtClean="0">
              <a:solidFill>
                <a:schemeClr val="bg1"/>
              </a:solidFill>
            </a:endParaRPr>
          </a:p>
        </p:txBody>
      </p:sp>
      <p:cxnSp>
        <p:nvCxnSpPr>
          <p:cNvPr id="28" name="27 Conector recto"/>
          <p:cNvCxnSpPr>
            <a:cxnSpLocks noChangeShapeType="1"/>
          </p:cNvCxnSpPr>
          <p:nvPr/>
        </p:nvCxnSpPr>
        <p:spPr bwMode="auto">
          <a:xfrm flipH="1">
            <a:off x="6300192" y="4339257"/>
            <a:ext cx="366107" cy="647081"/>
          </a:xfrm>
          <a:prstGeom prst="line">
            <a:avLst/>
          </a:prstGeom>
          <a:noFill/>
          <a:ln w="25400" algn="ctr">
            <a:solidFill>
              <a:srgbClr val="00B05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31 Conector recto"/>
          <p:cNvCxnSpPr>
            <a:cxnSpLocks noChangeShapeType="1"/>
            <a:stCxn id="86" idx="1"/>
          </p:cNvCxnSpPr>
          <p:nvPr/>
        </p:nvCxnSpPr>
        <p:spPr bwMode="auto">
          <a:xfrm flipH="1">
            <a:off x="6075205" y="4336257"/>
            <a:ext cx="584358" cy="384968"/>
          </a:xfrm>
          <a:prstGeom prst="line">
            <a:avLst/>
          </a:prstGeom>
          <a:noFill/>
          <a:ln w="25400" algn="ctr">
            <a:solidFill>
              <a:srgbClr val="00B05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32 Conector recto"/>
          <p:cNvCxnSpPr>
            <a:cxnSpLocks noChangeShapeType="1"/>
            <a:stCxn id="86" idx="1"/>
          </p:cNvCxnSpPr>
          <p:nvPr/>
        </p:nvCxnSpPr>
        <p:spPr bwMode="auto">
          <a:xfrm flipH="1" flipV="1">
            <a:off x="5737261" y="4214167"/>
            <a:ext cx="922302" cy="122090"/>
          </a:xfrm>
          <a:prstGeom prst="line">
            <a:avLst/>
          </a:prstGeom>
          <a:noFill/>
          <a:ln w="25400" algn="ctr">
            <a:solidFill>
              <a:srgbClr val="00B05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33 Conector recto"/>
          <p:cNvCxnSpPr>
            <a:cxnSpLocks noChangeShapeType="1"/>
            <a:stCxn id="86" idx="1"/>
          </p:cNvCxnSpPr>
          <p:nvPr/>
        </p:nvCxnSpPr>
        <p:spPr bwMode="auto">
          <a:xfrm flipH="1" flipV="1">
            <a:off x="5913661" y="3743750"/>
            <a:ext cx="745902" cy="592507"/>
          </a:xfrm>
          <a:prstGeom prst="line">
            <a:avLst/>
          </a:prstGeom>
          <a:noFill/>
          <a:ln w="25400" algn="ctr">
            <a:solidFill>
              <a:srgbClr val="00B05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34 Conector recto"/>
          <p:cNvCxnSpPr>
            <a:cxnSpLocks noChangeShapeType="1"/>
            <a:stCxn id="86" idx="1"/>
          </p:cNvCxnSpPr>
          <p:nvPr/>
        </p:nvCxnSpPr>
        <p:spPr bwMode="auto">
          <a:xfrm flipH="1" flipV="1">
            <a:off x="6260610" y="3407009"/>
            <a:ext cx="398953" cy="929248"/>
          </a:xfrm>
          <a:prstGeom prst="line">
            <a:avLst/>
          </a:prstGeom>
          <a:noFill/>
          <a:ln w="25400" algn="ctr">
            <a:solidFill>
              <a:srgbClr val="00B05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39 Conector recto"/>
          <p:cNvCxnSpPr>
            <a:cxnSpLocks noChangeShapeType="1"/>
            <a:stCxn id="5150" idx="0"/>
          </p:cNvCxnSpPr>
          <p:nvPr/>
        </p:nvCxnSpPr>
        <p:spPr bwMode="auto">
          <a:xfrm flipH="1" flipV="1">
            <a:off x="6954282" y="2505756"/>
            <a:ext cx="1224519" cy="1243274"/>
          </a:xfrm>
          <a:prstGeom prst="line">
            <a:avLst/>
          </a:prstGeom>
          <a:noFill/>
          <a:ln w="25400" algn="ctr">
            <a:solidFill>
              <a:schemeClr val="accent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40 Conector recto"/>
          <p:cNvCxnSpPr>
            <a:cxnSpLocks noChangeShapeType="1"/>
            <a:stCxn id="5150" idx="0"/>
          </p:cNvCxnSpPr>
          <p:nvPr/>
        </p:nvCxnSpPr>
        <p:spPr bwMode="auto">
          <a:xfrm flipH="1" flipV="1">
            <a:off x="7347745" y="2653424"/>
            <a:ext cx="831056" cy="1095606"/>
          </a:xfrm>
          <a:prstGeom prst="line">
            <a:avLst/>
          </a:prstGeom>
          <a:noFill/>
          <a:ln w="25400" algn="ctr">
            <a:solidFill>
              <a:schemeClr val="accent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41 Conector recto"/>
          <p:cNvCxnSpPr>
            <a:cxnSpLocks noChangeShapeType="1"/>
            <a:stCxn id="5150" idx="0"/>
          </p:cNvCxnSpPr>
          <p:nvPr/>
        </p:nvCxnSpPr>
        <p:spPr bwMode="auto">
          <a:xfrm flipV="1">
            <a:off x="8178801" y="3383161"/>
            <a:ext cx="173546" cy="365869"/>
          </a:xfrm>
          <a:prstGeom prst="line">
            <a:avLst/>
          </a:prstGeom>
          <a:noFill/>
          <a:ln w="25400" algn="ctr">
            <a:solidFill>
              <a:schemeClr val="accent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Rectangle 2"/>
          <p:cNvSpPr>
            <a:spLocks/>
          </p:cNvSpPr>
          <p:nvPr/>
        </p:nvSpPr>
        <p:spPr bwMode="auto">
          <a:xfrm>
            <a:off x="35496" y="116632"/>
            <a:ext cx="6129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Protocolos de Comunicaciones en Subestaciones Tradicionales</a:t>
            </a:r>
            <a:endParaRPr lang="es-ES" sz="2800" dirty="0">
              <a:solidFill>
                <a:srgbClr val="009AC5"/>
              </a:solidFill>
              <a:latin typeface="Arial" charset="0"/>
              <a:ea typeface="+mj-ea"/>
            </a:endParaRPr>
          </a:p>
        </p:txBody>
      </p:sp>
    </p:spTree>
    <p:extLst>
      <p:ext uri="{BB962C8B-B14F-4D97-AF65-F5344CB8AC3E}">
        <p14:creationId xmlns:p14="http://schemas.microsoft.com/office/powerpoint/2010/main" val="48091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50"/>
                                        </p:tgtEl>
                                        <p:attrNameLst>
                                          <p:attrName>style.visibility</p:attrName>
                                        </p:attrNameLst>
                                      </p:cBhvr>
                                      <p:to>
                                        <p:strVal val="visible"/>
                                      </p:to>
                                    </p:set>
                                    <p:animEffect transition="in" filter="fade">
                                      <p:cBhvr>
                                        <p:cTn id="10" dur="500"/>
                                        <p:tgtEl>
                                          <p:spTgt spid="51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500"/>
                                        <p:tgtEl>
                                          <p:spTgt spid="106"/>
                                        </p:tgtEl>
                                      </p:cBhvr>
                                    </p:animEffect>
                                  </p:childTnLst>
                                </p:cTn>
                              </p:par>
                              <p:par>
                                <p:cTn id="24" presetID="10" presetClass="entr" presetSubtype="0"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fade">
                                      <p:cBhvr>
                                        <p:cTn id="31" dur="500"/>
                                        <p:tgtEl>
                                          <p:spTgt spid="103"/>
                                        </p:tgtEl>
                                      </p:cBhvr>
                                    </p:animEffect>
                                  </p:childTnLst>
                                </p:cTn>
                              </p:par>
                              <p:par>
                                <p:cTn id="32" presetID="10"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par>
                                <p:cTn id="40" presetID="10"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fade">
                                      <p:cBhvr>
                                        <p:cTn id="47" dur="500"/>
                                        <p:tgtEl>
                                          <p:spTgt spid="105"/>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500"/>
                                        <p:tgtEl>
                                          <p:spTgt spid="108"/>
                                        </p:tgtEl>
                                      </p:cBhvr>
                                    </p:animEffect>
                                  </p:childTnLst>
                                </p:cTn>
                              </p:par>
                              <p:par>
                                <p:cTn id="56" presetID="10" presetClass="entr" presetSubtype="0" fill="hold"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fade">
                                      <p:cBhvr>
                                        <p:cTn id="66" dur="500"/>
                                        <p:tgtEl>
                                          <p:spTgt spid="10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9"/>
                                        </p:tgtEl>
                                        <p:attrNameLst>
                                          <p:attrName>style.visibility</p:attrName>
                                        </p:attrNameLst>
                                      </p:cBhvr>
                                      <p:to>
                                        <p:strVal val="visible"/>
                                      </p:to>
                                    </p:set>
                                    <p:animEffect transition="in" filter="fade">
                                      <p:cBhvr>
                                        <p:cTn id="74" dur="500"/>
                                        <p:tgtEl>
                                          <p:spTgt spid="1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150" grpId="0" animBg="1"/>
      <p:bldP spid="86" grpId="0" animBg="1"/>
      <p:bldP spid="67" grpId="0" animBg="1"/>
      <p:bldP spid="103" grpId="0" animBg="1"/>
      <p:bldP spid="104" grpId="0" animBg="1"/>
      <p:bldP spid="105" grpId="0" animBg="1"/>
      <p:bldP spid="106" grpId="0" animBg="1"/>
      <p:bldP spid="107" grpId="0" animBg="1"/>
      <p:bldP spid="108" grpId="0" animBg="1"/>
      <p:bldP spid="10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4" descr="C:\Users\lrz\Desktop\subst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909638"/>
            <a:ext cx="9144000" cy="594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Elipse"/>
          <p:cNvSpPr/>
          <p:nvPr/>
        </p:nvSpPr>
        <p:spPr bwMode="auto">
          <a:xfrm rot="20136660">
            <a:off x="1046146" y="2100438"/>
            <a:ext cx="6502718" cy="3401780"/>
          </a:xfrm>
          <a:prstGeom prst="ellipse">
            <a:avLst/>
          </a:prstGeom>
          <a:solidFill>
            <a:srgbClr val="00B050">
              <a:alpha val="20000"/>
            </a:srgbClr>
          </a:solidFill>
          <a:ln>
            <a:solidFill>
              <a:srgbClr val="00B050"/>
            </a:solidFill>
          </a:ln>
          <a:effectLst/>
          <a:extLst/>
        </p:spPr>
        <p:txBody>
          <a:bodyPr anchor="ctr"/>
          <a:lstStyle/>
          <a:p>
            <a:pPr marL="342900" indent="-342900" algn="ctr">
              <a:defRPr/>
            </a:pPr>
            <a:r>
              <a:rPr lang="en-US" sz="3600" b="1" spc="300" dirty="0" smtClean="0">
                <a:solidFill>
                  <a:schemeClr val="bg1"/>
                </a:solidFill>
              </a:rPr>
              <a:t>Process Bus</a:t>
            </a:r>
          </a:p>
          <a:p>
            <a:pPr marL="342900" indent="-342900" algn="ctr">
              <a:defRPr/>
            </a:pPr>
            <a:r>
              <a:rPr lang="en-US" sz="3600" b="1" spc="300" dirty="0" smtClean="0">
                <a:solidFill>
                  <a:schemeClr val="bg1"/>
                </a:solidFill>
              </a:rPr>
              <a:t>IEC 61850-9-2 LE</a:t>
            </a:r>
            <a:endParaRPr lang="en-US" sz="3600" b="1" spc="300" dirty="0">
              <a:solidFill>
                <a:schemeClr val="bg1"/>
              </a:solidFill>
            </a:endParaRPr>
          </a:p>
        </p:txBody>
      </p:sp>
      <p:sp>
        <p:nvSpPr>
          <p:cNvPr id="3" name="2 Elipse"/>
          <p:cNvSpPr>
            <a:spLocks noChangeArrowheads="1"/>
          </p:cNvSpPr>
          <p:nvPr/>
        </p:nvSpPr>
        <p:spPr bwMode="auto">
          <a:xfrm>
            <a:off x="6534944" y="4118676"/>
            <a:ext cx="249238" cy="215900"/>
          </a:xfrm>
          <a:prstGeom prst="ellipse">
            <a:avLst/>
          </a:prstGeom>
          <a:solidFill>
            <a:srgbClr val="FF0000">
              <a:alpha val="50195"/>
            </a:srgbClr>
          </a:solidFill>
          <a:ln w="25400">
            <a:solidFill>
              <a:srgbClr val="FF0000">
                <a:alpha val="50195"/>
              </a:srgbClr>
            </a:solidFill>
            <a:round/>
            <a:headEnd/>
            <a:tailEnd/>
          </a:ln>
        </p:spPr>
        <p:txBody>
          <a:bodyPr/>
          <a:lstStyle/>
          <a:p>
            <a:pPr marL="342900" indent="-342900"/>
            <a:endParaRPr lang="es-ES"/>
          </a:p>
        </p:txBody>
      </p:sp>
      <p:cxnSp>
        <p:nvCxnSpPr>
          <p:cNvPr id="6156" name="49 Conector recto"/>
          <p:cNvCxnSpPr>
            <a:cxnSpLocks noChangeShapeType="1"/>
          </p:cNvCxnSpPr>
          <p:nvPr/>
        </p:nvCxnSpPr>
        <p:spPr bwMode="auto">
          <a:xfrm>
            <a:off x="1835150" y="2533650"/>
            <a:ext cx="914400" cy="9144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59" name="45079 Conector recto"/>
          <p:cNvCxnSpPr>
            <a:cxnSpLocks noChangeShapeType="1"/>
          </p:cNvCxnSpPr>
          <p:nvPr/>
        </p:nvCxnSpPr>
        <p:spPr bwMode="auto">
          <a:xfrm>
            <a:off x="5087938" y="1638300"/>
            <a:ext cx="914400" cy="9144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Rectangle 2"/>
          <p:cNvSpPr>
            <a:spLocks/>
          </p:cNvSpPr>
          <p:nvPr/>
        </p:nvSpPr>
        <p:spPr bwMode="auto">
          <a:xfrm>
            <a:off x="446856" y="87015"/>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La Subestación Digital</a:t>
            </a:r>
            <a:endParaRPr lang="es-ES" sz="2800" dirty="0">
              <a:solidFill>
                <a:srgbClr val="009AC5"/>
              </a:solidFill>
              <a:latin typeface="Arial" charset="0"/>
              <a:ea typeface="+mj-ea"/>
            </a:endParaRPr>
          </a:p>
        </p:txBody>
      </p:sp>
      <p:sp>
        <p:nvSpPr>
          <p:cNvPr id="76" name="63 CuadroTexto"/>
          <p:cNvSpPr txBox="1">
            <a:spLocks noChangeArrowheads="1"/>
          </p:cNvSpPr>
          <p:nvPr/>
        </p:nvSpPr>
        <p:spPr bwMode="auto">
          <a:xfrm>
            <a:off x="7668344" y="4941168"/>
            <a:ext cx="1334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20000"/>
              </a:spcBef>
              <a:spcAft>
                <a:spcPct val="0"/>
              </a:spcAft>
              <a:defRPr sz="3200">
                <a:solidFill>
                  <a:schemeClr val="tx1"/>
                </a:solidFill>
                <a:latin typeface="Arial" charset="0"/>
              </a:defRPr>
            </a:lvl6pPr>
            <a:lvl7pPr marL="2971800" indent="-228600" eaLnBrk="0" fontAlgn="base" hangingPunct="0">
              <a:spcBef>
                <a:spcPct val="20000"/>
              </a:spcBef>
              <a:spcAft>
                <a:spcPct val="0"/>
              </a:spcAft>
              <a:defRPr sz="3200">
                <a:solidFill>
                  <a:schemeClr val="tx1"/>
                </a:solidFill>
                <a:latin typeface="Arial" charset="0"/>
              </a:defRPr>
            </a:lvl7pPr>
            <a:lvl8pPr marL="3429000" indent="-228600" eaLnBrk="0" fontAlgn="base" hangingPunct="0">
              <a:spcBef>
                <a:spcPct val="20000"/>
              </a:spcBef>
              <a:spcAft>
                <a:spcPct val="0"/>
              </a:spcAft>
              <a:defRPr sz="3200">
                <a:solidFill>
                  <a:schemeClr val="tx1"/>
                </a:solidFill>
                <a:latin typeface="Arial" charset="0"/>
              </a:defRPr>
            </a:lvl8pPr>
            <a:lvl9pPr marL="3886200" indent="-228600" eaLnBrk="0" fontAlgn="base" hangingPunct="0">
              <a:spcBef>
                <a:spcPct val="20000"/>
              </a:spcBef>
              <a:spcAft>
                <a:spcPct val="0"/>
              </a:spcAft>
              <a:defRPr sz="3200">
                <a:solidFill>
                  <a:schemeClr val="tx1"/>
                </a:solidFill>
                <a:latin typeface="Arial" charset="0"/>
              </a:defRPr>
            </a:lvl9pPr>
          </a:lstStyle>
          <a:p>
            <a:pPr algn="ctr" eaLnBrk="1" hangingPunct="1"/>
            <a:r>
              <a:rPr lang="es-ES" sz="1800" b="1" dirty="0" smtClean="0">
                <a:solidFill>
                  <a:schemeClr val="accent1"/>
                </a:solidFill>
              </a:rPr>
              <a:t>IEC 61850</a:t>
            </a:r>
            <a:endParaRPr lang="es-ES" sz="1800" b="1" dirty="0">
              <a:solidFill>
                <a:schemeClr val="accent1"/>
              </a:solidFill>
            </a:endParaRPr>
          </a:p>
        </p:txBody>
      </p:sp>
      <p:sp>
        <p:nvSpPr>
          <p:cNvPr id="74" name="73 Nube"/>
          <p:cNvSpPr/>
          <p:nvPr/>
        </p:nvSpPr>
        <p:spPr bwMode="auto">
          <a:xfrm>
            <a:off x="6443663" y="5516563"/>
            <a:ext cx="2520950" cy="1225550"/>
          </a:xfrm>
          <a:prstGeom prst="cloud">
            <a:avLst/>
          </a:prstGeom>
          <a:solidFill>
            <a:schemeClr val="accent1">
              <a:alpha val="20000"/>
            </a:schemeClr>
          </a:solidFill>
          <a:ln w="38100" cap="flat" cmpd="sng" algn="ctr">
            <a:solidFill>
              <a:schemeClr val="accent1"/>
            </a:solidFill>
            <a:prstDash val="solid"/>
            <a:round/>
            <a:headEnd type="none" w="med" len="med"/>
            <a:tailEnd type="none" w="med" len="med"/>
          </a:ln>
          <a:effectLst/>
          <a:extLst/>
        </p:spPr>
        <p:txBody>
          <a:bodyPr/>
          <a:lstStyle/>
          <a:p>
            <a:pPr marL="342900" indent="-342900" algn="ctr">
              <a:defRPr/>
            </a:pPr>
            <a:r>
              <a:rPr lang="es-ES" sz="2400" b="1" dirty="0">
                <a:solidFill>
                  <a:schemeClr val="accent1"/>
                </a:solidFill>
              </a:rPr>
              <a:t>WAN</a:t>
            </a:r>
            <a:r>
              <a:rPr lang="es-ES" b="1" dirty="0">
                <a:solidFill>
                  <a:schemeClr val="accent1"/>
                </a:solidFill>
              </a:rPr>
              <a:t> </a:t>
            </a:r>
          </a:p>
          <a:p>
            <a:pPr marL="342900" indent="-342900" algn="ctr">
              <a:defRPr/>
            </a:pPr>
            <a:r>
              <a:rPr lang="es-ES" sz="1400" b="1" dirty="0" smtClean="0">
                <a:solidFill>
                  <a:schemeClr val="accent1"/>
                </a:solidFill>
              </a:rPr>
              <a:t>A Centro de Control</a:t>
            </a:r>
            <a:endParaRPr lang="es-ES" sz="1400" b="1" dirty="0">
              <a:solidFill>
                <a:schemeClr val="accent1"/>
              </a:solidFill>
            </a:endParaRPr>
          </a:p>
        </p:txBody>
      </p:sp>
      <p:cxnSp>
        <p:nvCxnSpPr>
          <p:cNvPr id="75" name="74 Conector recto"/>
          <p:cNvCxnSpPr>
            <a:cxnSpLocks noChangeShapeType="1"/>
          </p:cNvCxnSpPr>
          <p:nvPr/>
        </p:nvCxnSpPr>
        <p:spPr bwMode="auto">
          <a:xfrm>
            <a:off x="8178800" y="4149080"/>
            <a:ext cx="0" cy="1400175"/>
          </a:xfrm>
          <a:prstGeom prst="line">
            <a:avLst/>
          </a:prstGeom>
          <a:noFill/>
          <a:ln w="38100" algn="ctr">
            <a:solidFill>
              <a:schemeClr val="accent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77 Rectángulo redondeado"/>
          <p:cNvSpPr>
            <a:spLocks noChangeArrowheads="1"/>
          </p:cNvSpPr>
          <p:nvPr/>
        </p:nvSpPr>
        <p:spPr bwMode="auto">
          <a:xfrm>
            <a:off x="7681913" y="3749030"/>
            <a:ext cx="993775" cy="400050"/>
          </a:xfrm>
          <a:prstGeom prst="roundRect">
            <a:avLst>
              <a:gd name="adj" fmla="val 16667"/>
            </a:avLst>
          </a:prstGeom>
          <a:solidFill>
            <a:schemeClr val="accent2">
              <a:alpha val="20000"/>
            </a:schemeClr>
          </a:solidFill>
          <a:ln w="25400">
            <a:solidFill>
              <a:schemeClr val="accent2"/>
            </a:solidFill>
            <a:round/>
            <a:headEnd/>
            <a:tailEnd/>
          </a:ln>
        </p:spPr>
        <p:txBody>
          <a:bodyPr/>
          <a:lstStyle/>
          <a:p>
            <a:pPr marL="342900" indent="-342900" algn="ctr"/>
            <a:r>
              <a:rPr lang="es-ES" sz="1600" b="1" dirty="0">
                <a:solidFill>
                  <a:schemeClr val="bg1"/>
                </a:solidFill>
              </a:rPr>
              <a:t>Control</a:t>
            </a:r>
          </a:p>
        </p:txBody>
      </p:sp>
      <p:sp>
        <p:nvSpPr>
          <p:cNvPr id="79" name="78 Rectángulo redondeado"/>
          <p:cNvSpPr>
            <a:spLocks noChangeArrowheads="1"/>
          </p:cNvSpPr>
          <p:nvPr/>
        </p:nvSpPr>
        <p:spPr bwMode="auto">
          <a:xfrm>
            <a:off x="6659563" y="4221088"/>
            <a:ext cx="1376362" cy="373063"/>
          </a:xfrm>
          <a:prstGeom prst="roundRect">
            <a:avLst>
              <a:gd name="adj" fmla="val 16667"/>
            </a:avLst>
          </a:prstGeom>
          <a:solidFill>
            <a:srgbClr val="00B050">
              <a:alpha val="20000"/>
            </a:srgbClr>
          </a:solidFill>
          <a:ln w="25400">
            <a:solidFill>
              <a:srgbClr val="00B050"/>
            </a:solidFill>
            <a:round/>
            <a:headEnd/>
            <a:tailEnd/>
          </a:ln>
        </p:spPr>
        <p:txBody>
          <a:bodyPr/>
          <a:lstStyle/>
          <a:p>
            <a:pPr marL="342900" indent="-342900" algn="ctr"/>
            <a:r>
              <a:rPr lang="es-ES" sz="1400" b="1" dirty="0" smtClean="0">
                <a:solidFill>
                  <a:schemeClr val="bg1"/>
                </a:solidFill>
              </a:rPr>
              <a:t>Protecciones</a:t>
            </a:r>
            <a:endParaRPr lang="es-ES" sz="1400" b="1" dirty="0">
              <a:solidFill>
                <a:schemeClr val="bg1"/>
              </a:solidFill>
            </a:endParaRPr>
          </a:p>
        </p:txBody>
      </p:sp>
      <p:sp>
        <p:nvSpPr>
          <p:cNvPr id="80" name="79 Rectángulo redondeado"/>
          <p:cNvSpPr/>
          <p:nvPr/>
        </p:nvSpPr>
        <p:spPr bwMode="auto">
          <a:xfrm>
            <a:off x="179388" y="930275"/>
            <a:ext cx="8867775" cy="5811838"/>
          </a:xfrm>
          <a:prstGeom prst="roundRect">
            <a:avLst/>
          </a:prstGeom>
          <a:solidFill>
            <a:schemeClr val="accent5">
              <a:lumMod val="75000"/>
              <a:alpha val="50000"/>
            </a:schemeClr>
          </a:solidFill>
          <a:ln w="38100">
            <a:solidFill>
              <a:schemeClr val="accent5">
                <a:lumMod val="75000"/>
              </a:schemeClr>
            </a:solidFill>
          </a:ln>
          <a:effectLst/>
          <a:extLst/>
        </p:spPr>
        <p:txBody>
          <a:bodyPr anchor="ctr"/>
          <a:lstStyle/>
          <a:p>
            <a:pPr marL="342900" indent="-342900" algn="ctr">
              <a:defRPr/>
            </a:pPr>
            <a:r>
              <a:rPr lang="es-ES" sz="4400" b="1" kern="0" spc="1500" dirty="0" smtClean="0"/>
              <a:t>HARMONIA</a:t>
            </a:r>
            <a:endParaRPr lang="es-ES" sz="4400" b="1" kern="0" spc="1500" dirty="0"/>
          </a:p>
        </p:txBody>
      </p:sp>
    </p:spTree>
    <p:extLst>
      <p:ext uri="{BB962C8B-B14F-4D97-AF65-F5344CB8AC3E}">
        <p14:creationId xmlns:p14="http://schemas.microsoft.com/office/powerpoint/2010/main" val="389995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circle(in)">
                                      <p:cBhvr>
                                        <p:cTn id="7"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Elipse"/>
          <p:cNvSpPr/>
          <p:nvPr/>
        </p:nvSpPr>
        <p:spPr>
          <a:xfrm>
            <a:off x="1691680" y="2886844"/>
            <a:ext cx="4752528" cy="1012304"/>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Ethernet</a:t>
            </a:r>
          </a:p>
          <a:p>
            <a:pPr algn="ctr"/>
            <a:r>
              <a:rPr lang="en-US" sz="3600" dirty="0" smtClean="0">
                <a:solidFill>
                  <a:schemeClr val="tx1"/>
                </a:solidFill>
              </a:rPr>
              <a:t>Bus de </a:t>
            </a:r>
            <a:r>
              <a:rPr lang="en-US" sz="3600" dirty="0" err="1" smtClean="0">
                <a:solidFill>
                  <a:schemeClr val="tx1"/>
                </a:solidFill>
              </a:rPr>
              <a:t>Proceso</a:t>
            </a:r>
            <a:endParaRPr lang="en-US" sz="3600" dirty="0">
              <a:solidFill>
                <a:schemeClr val="tx1"/>
              </a:solidFill>
            </a:endParaRPr>
          </a:p>
        </p:txBody>
      </p:sp>
      <p:sp>
        <p:nvSpPr>
          <p:cNvPr id="57" name="56 Rectángulo redondeado"/>
          <p:cNvSpPr/>
          <p:nvPr/>
        </p:nvSpPr>
        <p:spPr>
          <a:xfrm>
            <a:off x="5292080" y="5551140"/>
            <a:ext cx="2448272" cy="504056"/>
          </a:xfrm>
          <a:prstGeom prst="roundRect">
            <a:avLst/>
          </a:prstGeom>
          <a:no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Sensor de Tensión</a:t>
            </a:r>
            <a:endParaRPr lang="es-ES" dirty="0">
              <a:solidFill>
                <a:schemeClr val="tx1"/>
              </a:solidFill>
            </a:endParaRPr>
          </a:p>
        </p:txBody>
      </p:sp>
      <p:sp>
        <p:nvSpPr>
          <p:cNvPr id="59" name="58 Rectángulo redondeado"/>
          <p:cNvSpPr/>
          <p:nvPr/>
        </p:nvSpPr>
        <p:spPr>
          <a:xfrm>
            <a:off x="467544" y="6162337"/>
            <a:ext cx="2448272" cy="468923"/>
          </a:xfrm>
          <a:prstGeom prst="roundRect">
            <a:avLst/>
          </a:prstGeom>
          <a:no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Trafos</a:t>
            </a:r>
            <a:r>
              <a:rPr lang="es-ES" dirty="0" smtClean="0">
                <a:solidFill>
                  <a:schemeClr val="tx1"/>
                </a:solidFill>
              </a:rPr>
              <a:t> de Corriente</a:t>
            </a:r>
            <a:endParaRPr lang="es-ES" dirty="0">
              <a:solidFill>
                <a:schemeClr val="tx1"/>
              </a:solidFill>
            </a:endParaRPr>
          </a:p>
        </p:txBody>
      </p:sp>
      <p:sp>
        <p:nvSpPr>
          <p:cNvPr id="60" name="59 Rectángulo redondeado"/>
          <p:cNvSpPr/>
          <p:nvPr/>
        </p:nvSpPr>
        <p:spPr>
          <a:xfrm>
            <a:off x="467544" y="5551141"/>
            <a:ext cx="2448272" cy="504056"/>
          </a:xfrm>
          <a:prstGeom prst="roundRect">
            <a:avLst/>
          </a:prstGeom>
          <a:no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1"/>
                </a:solidFill>
              </a:rPr>
              <a:t>Trafos</a:t>
            </a:r>
            <a:r>
              <a:rPr lang="es-ES" dirty="0" smtClean="0">
                <a:solidFill>
                  <a:schemeClr val="tx1"/>
                </a:solidFill>
              </a:rPr>
              <a:t> de Tensión</a:t>
            </a:r>
            <a:endParaRPr lang="es-ES" dirty="0">
              <a:solidFill>
                <a:schemeClr val="tx1"/>
              </a:solidFill>
            </a:endParaRPr>
          </a:p>
        </p:txBody>
      </p:sp>
      <p:sp>
        <p:nvSpPr>
          <p:cNvPr id="61" name="60 Rectángulo redondeado"/>
          <p:cNvSpPr/>
          <p:nvPr/>
        </p:nvSpPr>
        <p:spPr>
          <a:xfrm>
            <a:off x="5292080" y="6162337"/>
            <a:ext cx="2448272" cy="468923"/>
          </a:xfrm>
          <a:prstGeom prst="roundRect">
            <a:avLst/>
          </a:prstGeom>
          <a:no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Sensor de Corriente</a:t>
            </a:r>
            <a:endParaRPr lang="es-ES" dirty="0">
              <a:solidFill>
                <a:schemeClr val="tx1"/>
              </a:solidFill>
            </a:endParaRPr>
          </a:p>
        </p:txBody>
      </p:sp>
      <p:cxnSp>
        <p:nvCxnSpPr>
          <p:cNvPr id="8192" name="8191 Conector angular"/>
          <p:cNvCxnSpPr>
            <a:endCxn id="8202" idx="2"/>
          </p:cNvCxnSpPr>
          <p:nvPr/>
        </p:nvCxnSpPr>
        <p:spPr>
          <a:xfrm flipV="1">
            <a:off x="3095836" y="5119092"/>
            <a:ext cx="1008112" cy="957273"/>
          </a:xfrm>
          <a:prstGeom prst="bentConnector2">
            <a:avLst/>
          </a:prstGeom>
          <a:ln w="508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67" name="66 Conector angular"/>
          <p:cNvCxnSpPr/>
          <p:nvPr/>
        </p:nvCxnSpPr>
        <p:spPr>
          <a:xfrm rot="10800000">
            <a:off x="4103948" y="5162634"/>
            <a:ext cx="1008112" cy="910760"/>
          </a:xfrm>
          <a:prstGeom prst="bentConnector2">
            <a:avLst/>
          </a:prstGeom>
          <a:ln w="508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8200" name="8199 Cerrar llave"/>
          <p:cNvSpPr/>
          <p:nvPr/>
        </p:nvSpPr>
        <p:spPr>
          <a:xfrm>
            <a:off x="8054672" y="5551140"/>
            <a:ext cx="45719" cy="108012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201" name="8200 CuadroTexto"/>
          <p:cNvSpPr txBox="1"/>
          <p:nvPr/>
        </p:nvSpPr>
        <p:spPr>
          <a:xfrm rot="16200000">
            <a:off x="7798396" y="5748961"/>
            <a:ext cx="1253805" cy="646331"/>
          </a:xfrm>
          <a:prstGeom prst="rect">
            <a:avLst/>
          </a:prstGeom>
          <a:noFill/>
        </p:spPr>
        <p:txBody>
          <a:bodyPr wrap="none" rtlCol="0">
            <a:spAutoFit/>
          </a:bodyPr>
          <a:lstStyle/>
          <a:p>
            <a:r>
              <a:rPr lang="es-ES" b="1" dirty="0" err="1" smtClean="0"/>
              <a:t>Substation</a:t>
            </a:r>
            <a:r>
              <a:rPr lang="es-ES" b="1" dirty="0" smtClean="0"/>
              <a:t> </a:t>
            </a:r>
          </a:p>
          <a:p>
            <a:r>
              <a:rPr lang="es-ES" b="1" dirty="0" err="1" smtClean="0"/>
              <a:t>Switchyard</a:t>
            </a:r>
            <a:endParaRPr lang="es-ES" b="1" dirty="0"/>
          </a:p>
        </p:txBody>
      </p:sp>
      <p:grpSp>
        <p:nvGrpSpPr>
          <p:cNvPr id="70" name="69 Grupo"/>
          <p:cNvGrpSpPr/>
          <p:nvPr/>
        </p:nvGrpSpPr>
        <p:grpSpPr>
          <a:xfrm>
            <a:off x="2915816" y="3894956"/>
            <a:ext cx="2376264" cy="1224136"/>
            <a:chOff x="2915816" y="4077072"/>
            <a:chExt cx="2376264" cy="1224136"/>
          </a:xfrm>
        </p:grpSpPr>
        <p:sp>
          <p:nvSpPr>
            <p:cNvPr id="8202" name="8201 Rectángulo redondeado"/>
            <p:cNvSpPr/>
            <p:nvPr/>
          </p:nvSpPr>
          <p:spPr>
            <a:xfrm>
              <a:off x="2915816" y="4653136"/>
              <a:ext cx="2376264" cy="648072"/>
            </a:xfrm>
            <a:prstGeom prst="round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err="1" smtClean="0">
                  <a:solidFill>
                    <a:schemeClr val="tx1"/>
                  </a:solidFill>
                </a:rPr>
                <a:t>Merging</a:t>
              </a:r>
              <a:r>
                <a:rPr lang="es-ES" sz="2400" dirty="0" smtClean="0">
                  <a:solidFill>
                    <a:schemeClr val="tx1"/>
                  </a:solidFill>
                </a:rPr>
                <a:t> </a:t>
              </a:r>
              <a:r>
                <a:rPr lang="es-ES" sz="2400" dirty="0" err="1" smtClean="0">
                  <a:solidFill>
                    <a:schemeClr val="tx1"/>
                  </a:solidFill>
                </a:rPr>
                <a:t>Units</a:t>
              </a:r>
              <a:endParaRPr lang="es-ES" sz="2400" dirty="0">
                <a:solidFill>
                  <a:schemeClr val="tx1"/>
                </a:solidFill>
              </a:endParaRPr>
            </a:p>
          </p:txBody>
        </p:sp>
        <p:cxnSp>
          <p:nvCxnSpPr>
            <p:cNvPr id="8210" name="8209 Conector recto de flecha"/>
            <p:cNvCxnSpPr/>
            <p:nvPr/>
          </p:nvCxnSpPr>
          <p:spPr>
            <a:xfrm flipV="1">
              <a:off x="3347864" y="4077072"/>
              <a:ext cx="0" cy="504056"/>
            </a:xfrm>
            <a:prstGeom prst="straightConnector1">
              <a:avLst/>
            </a:prstGeom>
            <a:ln w="508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5" name="84 Conector recto de flecha"/>
            <p:cNvCxnSpPr/>
            <p:nvPr/>
          </p:nvCxnSpPr>
          <p:spPr>
            <a:xfrm flipV="1">
              <a:off x="3851920" y="4077072"/>
              <a:ext cx="0" cy="504056"/>
            </a:xfrm>
            <a:prstGeom prst="straightConnector1">
              <a:avLst/>
            </a:prstGeom>
            <a:ln w="508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6" name="85 Conector recto de flecha"/>
            <p:cNvCxnSpPr/>
            <p:nvPr/>
          </p:nvCxnSpPr>
          <p:spPr>
            <a:xfrm flipV="1">
              <a:off x="4355976" y="4077072"/>
              <a:ext cx="0" cy="504056"/>
            </a:xfrm>
            <a:prstGeom prst="straightConnector1">
              <a:avLst/>
            </a:prstGeom>
            <a:ln w="508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7" name="86 Conector recto de flecha"/>
            <p:cNvCxnSpPr/>
            <p:nvPr/>
          </p:nvCxnSpPr>
          <p:spPr>
            <a:xfrm flipV="1">
              <a:off x="4860032" y="4077072"/>
              <a:ext cx="0" cy="504056"/>
            </a:xfrm>
            <a:prstGeom prst="straightConnector1">
              <a:avLst/>
            </a:prstGeom>
            <a:ln w="508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
        <p:nvSpPr>
          <p:cNvPr id="8211" name="8210 Rectángulo redondeado"/>
          <p:cNvSpPr/>
          <p:nvPr/>
        </p:nvSpPr>
        <p:spPr>
          <a:xfrm>
            <a:off x="2627784" y="3750940"/>
            <a:ext cx="2952328" cy="1008112"/>
          </a:xfrm>
          <a:prstGeom prst="roundRect">
            <a:avLst/>
          </a:prstGeom>
          <a:solidFill>
            <a:schemeClr val="tx2">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err="1" smtClean="0">
                <a:solidFill>
                  <a:schemeClr val="bg1"/>
                </a:solidFill>
              </a:rPr>
              <a:t>Sampled</a:t>
            </a:r>
            <a:r>
              <a:rPr lang="es-ES" sz="3200" b="1" dirty="0" smtClean="0">
                <a:solidFill>
                  <a:schemeClr val="bg1"/>
                </a:solidFill>
              </a:rPr>
              <a:t> </a:t>
            </a:r>
            <a:r>
              <a:rPr lang="es-ES" sz="3200" b="1" dirty="0" err="1" smtClean="0">
                <a:solidFill>
                  <a:schemeClr val="bg1"/>
                </a:solidFill>
              </a:rPr>
              <a:t>Values</a:t>
            </a:r>
            <a:endParaRPr lang="es-ES" sz="3200" b="1" dirty="0">
              <a:solidFill>
                <a:schemeClr val="bg1"/>
              </a:solidFill>
            </a:endParaRPr>
          </a:p>
        </p:txBody>
      </p:sp>
      <p:grpSp>
        <p:nvGrpSpPr>
          <p:cNvPr id="71" name="70 Grupo"/>
          <p:cNvGrpSpPr/>
          <p:nvPr/>
        </p:nvGrpSpPr>
        <p:grpSpPr>
          <a:xfrm>
            <a:off x="1547664" y="2026940"/>
            <a:ext cx="4932548" cy="931912"/>
            <a:chOff x="1547664" y="2209056"/>
            <a:chExt cx="4932548" cy="931912"/>
          </a:xfrm>
        </p:grpSpPr>
        <p:sp>
          <p:nvSpPr>
            <p:cNvPr id="8212" name="8211 Rectángulo redondeado"/>
            <p:cNvSpPr/>
            <p:nvPr/>
          </p:nvSpPr>
          <p:spPr>
            <a:xfrm>
              <a:off x="1547664" y="2209056"/>
              <a:ext cx="4932548" cy="499864"/>
            </a:xfrm>
            <a:prstGeom prst="round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tx1"/>
                  </a:solidFill>
                </a:rPr>
                <a:t>Protecciones y Medidores</a:t>
              </a:r>
              <a:endParaRPr lang="es-ES" sz="2000" dirty="0">
                <a:solidFill>
                  <a:schemeClr val="tx1"/>
                </a:solidFill>
              </a:endParaRPr>
            </a:p>
          </p:txBody>
        </p:sp>
        <p:cxnSp>
          <p:nvCxnSpPr>
            <p:cNvPr id="90" name="89 Conector recto de flecha"/>
            <p:cNvCxnSpPr/>
            <p:nvPr/>
          </p:nvCxnSpPr>
          <p:spPr>
            <a:xfrm flipV="1">
              <a:off x="5436096" y="2704728"/>
              <a:ext cx="0" cy="43624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93 Conector recto de flecha"/>
            <p:cNvCxnSpPr/>
            <p:nvPr/>
          </p:nvCxnSpPr>
          <p:spPr>
            <a:xfrm flipV="1">
              <a:off x="2555776" y="2704728"/>
              <a:ext cx="0" cy="43624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4" name="73 Grupo"/>
          <p:cNvGrpSpPr/>
          <p:nvPr/>
        </p:nvGrpSpPr>
        <p:grpSpPr>
          <a:xfrm>
            <a:off x="1691680" y="1086644"/>
            <a:ext cx="4752528" cy="936104"/>
            <a:chOff x="1691680" y="1268760"/>
            <a:chExt cx="4752528" cy="936104"/>
          </a:xfrm>
        </p:grpSpPr>
        <p:sp>
          <p:nvSpPr>
            <p:cNvPr id="102" name="101 Elipse"/>
            <p:cNvSpPr/>
            <p:nvPr/>
          </p:nvSpPr>
          <p:spPr>
            <a:xfrm>
              <a:off x="1691680" y="1268760"/>
              <a:ext cx="4752528" cy="72008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Bus de </a:t>
              </a:r>
              <a:r>
                <a:rPr lang="en-US" sz="2800" dirty="0" err="1" smtClean="0">
                  <a:solidFill>
                    <a:schemeClr val="tx1"/>
                  </a:solidFill>
                </a:rPr>
                <a:t>Estación</a:t>
              </a:r>
              <a:endParaRPr lang="en-US" sz="2800" dirty="0">
                <a:solidFill>
                  <a:schemeClr val="tx1"/>
                </a:solidFill>
              </a:endParaRPr>
            </a:p>
          </p:txBody>
        </p:sp>
        <p:cxnSp>
          <p:nvCxnSpPr>
            <p:cNvPr id="103" name="102 Conector recto de flecha"/>
            <p:cNvCxnSpPr/>
            <p:nvPr/>
          </p:nvCxnSpPr>
          <p:spPr>
            <a:xfrm flipV="1">
              <a:off x="5436096" y="1768624"/>
              <a:ext cx="0" cy="43624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103 Conector recto de flecha"/>
            <p:cNvCxnSpPr/>
            <p:nvPr/>
          </p:nvCxnSpPr>
          <p:spPr>
            <a:xfrm flipV="1">
              <a:off x="2555776" y="1768624"/>
              <a:ext cx="0" cy="43624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05" name="104 Conector recto de flecha"/>
          <p:cNvCxnSpPr/>
          <p:nvPr/>
        </p:nvCxnSpPr>
        <p:spPr>
          <a:xfrm>
            <a:off x="6444208" y="1446684"/>
            <a:ext cx="72008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63 Nube"/>
          <p:cNvSpPr/>
          <p:nvPr/>
        </p:nvSpPr>
        <p:spPr>
          <a:xfrm>
            <a:off x="7118568" y="980728"/>
            <a:ext cx="1872208" cy="89800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Acceso Remoto</a:t>
            </a:r>
            <a:endParaRPr lang="es-ES" dirty="0"/>
          </a:p>
        </p:txBody>
      </p:sp>
      <p:sp>
        <p:nvSpPr>
          <p:cNvPr id="117" name="116 Cerrar llave"/>
          <p:cNvSpPr/>
          <p:nvPr/>
        </p:nvSpPr>
        <p:spPr>
          <a:xfrm>
            <a:off x="8054673" y="2022748"/>
            <a:ext cx="45719" cy="316835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8" name="117 CuadroTexto"/>
          <p:cNvSpPr txBox="1"/>
          <p:nvPr/>
        </p:nvSpPr>
        <p:spPr>
          <a:xfrm rot="16200000">
            <a:off x="6898651" y="3228680"/>
            <a:ext cx="3049813" cy="646331"/>
          </a:xfrm>
          <a:prstGeom prst="rect">
            <a:avLst/>
          </a:prstGeom>
          <a:noFill/>
        </p:spPr>
        <p:txBody>
          <a:bodyPr wrap="square" rtlCol="0">
            <a:spAutoFit/>
          </a:bodyPr>
          <a:lstStyle/>
          <a:p>
            <a:pPr algn="ctr"/>
            <a:r>
              <a:rPr lang="es-ES" b="1" dirty="0" err="1" smtClean="0"/>
              <a:t>Substation</a:t>
            </a:r>
            <a:r>
              <a:rPr lang="es-ES" b="1" dirty="0" smtClean="0"/>
              <a:t> </a:t>
            </a:r>
            <a:r>
              <a:rPr lang="es-ES" b="1" dirty="0" err="1" smtClean="0"/>
              <a:t>Protection</a:t>
            </a:r>
            <a:r>
              <a:rPr lang="es-ES" b="1" dirty="0" smtClean="0"/>
              <a:t> and Control </a:t>
            </a:r>
            <a:r>
              <a:rPr lang="es-ES" b="1" dirty="0" err="1" smtClean="0"/>
              <a:t>Room</a:t>
            </a:r>
            <a:endParaRPr lang="es-ES" b="1" dirty="0"/>
          </a:p>
        </p:txBody>
      </p:sp>
      <p:sp>
        <p:nvSpPr>
          <p:cNvPr id="119" name="Rectangle 2"/>
          <p:cNvSpPr>
            <a:spLocks/>
          </p:cNvSpPr>
          <p:nvPr/>
        </p:nvSpPr>
        <p:spPr bwMode="auto">
          <a:xfrm>
            <a:off x="323528" y="116632"/>
            <a:ext cx="6357392" cy="821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El Bus de Proceso IEC 61850-9-2 LE</a:t>
            </a:r>
          </a:p>
        </p:txBody>
      </p:sp>
      <p:sp>
        <p:nvSpPr>
          <p:cNvPr id="58" name="57 Rectángulo redondeado"/>
          <p:cNvSpPr/>
          <p:nvPr/>
        </p:nvSpPr>
        <p:spPr>
          <a:xfrm>
            <a:off x="287524" y="5445224"/>
            <a:ext cx="2808312" cy="1213529"/>
          </a:xfrm>
          <a:prstGeom prst="roundRect">
            <a:avLst/>
          </a:prstGeom>
          <a:solidFill>
            <a:srgbClr val="92D050">
              <a:alpha val="70000"/>
            </a:srgb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t>TC/TT Convencionales</a:t>
            </a:r>
            <a:endParaRPr lang="es-ES" sz="2400" b="1" dirty="0"/>
          </a:p>
        </p:txBody>
      </p:sp>
      <p:sp>
        <p:nvSpPr>
          <p:cNvPr id="63" name="62 Rectángulo redondeado"/>
          <p:cNvSpPr/>
          <p:nvPr/>
        </p:nvSpPr>
        <p:spPr>
          <a:xfrm>
            <a:off x="5112060" y="5445224"/>
            <a:ext cx="2808312" cy="1201472"/>
          </a:xfrm>
          <a:prstGeom prst="roundRect">
            <a:avLst/>
          </a:prstGeom>
          <a:solidFill>
            <a:srgbClr val="92D050">
              <a:alpha val="70000"/>
            </a:srgb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TC/TT </a:t>
            </a:r>
            <a:r>
              <a:rPr lang="es-ES" sz="2400" b="1" dirty="0" smtClean="0"/>
              <a:t>No Convencionales</a:t>
            </a:r>
            <a:endParaRPr lang="es-ES" sz="2400" b="1" dirty="0"/>
          </a:p>
        </p:txBody>
      </p:sp>
    </p:spTree>
    <p:extLst>
      <p:ext uri="{BB962C8B-B14F-4D97-AF65-F5344CB8AC3E}">
        <p14:creationId xmlns:p14="http://schemas.microsoft.com/office/powerpoint/2010/main" val="13349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200"/>
                                        </p:tgtEl>
                                        <p:attrNameLst>
                                          <p:attrName>style.visibility</p:attrName>
                                        </p:attrNameLst>
                                      </p:cBhvr>
                                      <p:to>
                                        <p:strVal val="visible"/>
                                      </p:to>
                                    </p:set>
                                    <p:animEffect transition="in" filter="fade">
                                      <p:cBhvr>
                                        <p:cTn id="19" dur="500"/>
                                        <p:tgtEl>
                                          <p:spTgt spid="820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201"/>
                                        </p:tgtEl>
                                        <p:attrNameLst>
                                          <p:attrName>style.visibility</p:attrName>
                                        </p:attrNameLst>
                                      </p:cBhvr>
                                      <p:to>
                                        <p:strVal val="visible"/>
                                      </p:to>
                                    </p:set>
                                    <p:animEffect transition="in" filter="fade">
                                      <p:cBhvr>
                                        <p:cTn id="22" dur="500"/>
                                        <p:tgtEl>
                                          <p:spTgt spid="820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par>
                                <p:cTn id="36" presetID="10"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nodeType="withEffect">
                                  <p:stCondLst>
                                    <p:cond delay="0"/>
                                  </p:stCondLst>
                                  <p:childTnLst>
                                    <p:set>
                                      <p:cBhvr>
                                        <p:cTn id="40" dur="1" fill="hold">
                                          <p:stCondLst>
                                            <p:cond delay="0"/>
                                          </p:stCondLst>
                                        </p:cTn>
                                        <p:tgtEl>
                                          <p:spTgt spid="8192"/>
                                        </p:tgtEl>
                                        <p:attrNameLst>
                                          <p:attrName>style.visibility</p:attrName>
                                        </p:attrNameLst>
                                      </p:cBhvr>
                                      <p:to>
                                        <p:strVal val="visible"/>
                                      </p:to>
                                    </p:set>
                                    <p:animEffect transition="in" filter="fade">
                                      <p:cBhvr>
                                        <p:cTn id="41" dur="500"/>
                                        <p:tgtEl>
                                          <p:spTgt spid="819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211"/>
                                        </p:tgtEl>
                                        <p:attrNameLst>
                                          <p:attrName>style.visibility</p:attrName>
                                        </p:attrNameLst>
                                      </p:cBhvr>
                                      <p:to>
                                        <p:strVal val="visible"/>
                                      </p:to>
                                    </p:set>
                                    <p:animEffect transition="in" filter="fade">
                                      <p:cBhvr>
                                        <p:cTn id="46" dur="500"/>
                                        <p:tgtEl>
                                          <p:spTgt spid="82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fade">
                                      <p:cBhvr>
                                        <p:cTn id="61" dur="500"/>
                                        <p:tgtEl>
                                          <p:spTgt spid="10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17"/>
                                        </p:tgtEl>
                                        <p:attrNameLst>
                                          <p:attrName>style.visibility</p:attrName>
                                        </p:attrNameLst>
                                      </p:cBhvr>
                                      <p:to>
                                        <p:strVal val="visible"/>
                                      </p:to>
                                    </p:set>
                                    <p:animEffect transition="in" filter="fade">
                                      <p:cBhvr>
                                        <p:cTn id="69" dur="500"/>
                                        <p:tgtEl>
                                          <p:spTgt spid="11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18"/>
                                        </p:tgtEl>
                                        <p:attrNameLst>
                                          <p:attrName>style.visibility</p:attrName>
                                        </p:attrNameLst>
                                      </p:cBhvr>
                                      <p:to>
                                        <p:strVal val="visible"/>
                                      </p:to>
                                    </p:set>
                                    <p:animEffect transition="in" filter="fade">
                                      <p:cBhvr>
                                        <p:cTn id="7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1" grpId="0" animBg="1"/>
      <p:bldP spid="8200" grpId="0" animBg="1"/>
      <p:bldP spid="8201" grpId="0"/>
      <p:bldP spid="8211" grpId="0" animBg="1"/>
      <p:bldP spid="64" grpId="0" animBg="1"/>
      <p:bldP spid="117" grpId="0" animBg="1"/>
      <p:bldP spid="118" grpId="0"/>
      <p:bldP spid="58"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ctrTitle"/>
          </p:nvPr>
        </p:nvSpPr>
        <p:spPr>
          <a:xfrm>
            <a:off x="1403350" y="2420938"/>
            <a:ext cx="6337300" cy="1470025"/>
          </a:xfrm>
        </p:spPr>
        <p:txBody>
          <a:bodyPr>
            <a:normAutofit/>
          </a:bodyPr>
          <a:lstStyle/>
          <a:p>
            <a:pPr eaLnBrk="1" hangingPunct="1"/>
            <a:r>
              <a:rPr lang="en-US" dirty="0" smtClean="0">
                <a:latin typeface="Arial" charset="0"/>
                <a:cs typeface="Arial" charset="0"/>
              </a:rPr>
              <a:t>La </a:t>
            </a:r>
            <a:r>
              <a:rPr lang="en-US" sz="3200" dirty="0" smtClean="0">
                <a:latin typeface="Arial" charset="0"/>
                <a:cs typeface="Arial" charset="0"/>
              </a:rPr>
              <a:t>Merging</a:t>
            </a:r>
            <a:r>
              <a:rPr lang="en-US" dirty="0" smtClean="0">
                <a:latin typeface="Arial" charset="0"/>
                <a:cs typeface="Arial" charset="0"/>
              </a:rPr>
              <a:t> Unit</a:t>
            </a:r>
          </a:p>
        </p:txBody>
      </p:sp>
    </p:spTree>
    <p:extLst>
      <p:ext uri="{BB962C8B-B14F-4D97-AF65-F5344CB8AC3E}">
        <p14:creationId xmlns:p14="http://schemas.microsoft.com/office/powerpoint/2010/main" val="3668357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159023"/>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sz="2800" dirty="0" smtClean="0">
                <a:solidFill>
                  <a:srgbClr val="009AC5"/>
                </a:solidFill>
                <a:latin typeface="Arial" charset="0"/>
                <a:ea typeface="+mj-ea"/>
              </a:rPr>
              <a:t>La Merging Unit</a:t>
            </a:r>
            <a:endParaRPr lang="en-US" sz="2800" dirty="0">
              <a:solidFill>
                <a:srgbClr val="009AC5"/>
              </a:solidFill>
              <a:latin typeface="Arial" charset="0"/>
              <a:ea typeface="+mj-ea"/>
            </a:endParaRPr>
          </a:p>
        </p:txBody>
      </p:sp>
      <p:grpSp>
        <p:nvGrpSpPr>
          <p:cNvPr id="2" name="1 Grupo"/>
          <p:cNvGrpSpPr/>
          <p:nvPr/>
        </p:nvGrpSpPr>
        <p:grpSpPr>
          <a:xfrm>
            <a:off x="395536" y="1753071"/>
            <a:ext cx="8280920" cy="4340225"/>
            <a:chOff x="395536" y="1249015"/>
            <a:chExt cx="8280920" cy="4340225"/>
          </a:xfrm>
        </p:grpSpPr>
        <p:sp>
          <p:nvSpPr>
            <p:cNvPr id="34" name="33 Rectángulo"/>
            <p:cNvSpPr/>
            <p:nvPr/>
          </p:nvSpPr>
          <p:spPr>
            <a:xfrm>
              <a:off x="1851332" y="1268760"/>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smtClean="0">
                  <a:solidFill>
                    <a:schemeClr val="tx1"/>
                  </a:solidFill>
                </a:rPr>
                <a:t>Transfo</a:t>
              </a:r>
              <a:r>
                <a:rPr lang="es-ES" sz="1400" dirty="0" smtClean="0">
                  <a:solidFill>
                    <a:schemeClr val="tx1"/>
                  </a:solidFill>
                </a:rPr>
                <a:t> de Instrumentación de Corriente Óptico</a:t>
              </a:r>
              <a:endParaRPr lang="es-ES" sz="1400" dirty="0">
                <a:solidFill>
                  <a:schemeClr val="tx1"/>
                </a:solidFill>
              </a:endParaRPr>
            </a:p>
          </p:txBody>
        </p:sp>
        <p:sp>
          <p:nvSpPr>
            <p:cNvPr id="35" name="34 Rectángulo"/>
            <p:cNvSpPr/>
            <p:nvPr/>
          </p:nvSpPr>
          <p:spPr>
            <a:xfrm>
              <a:off x="1854602" y="1897119"/>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solidFill>
                    <a:schemeClr val="tx1"/>
                  </a:solidFill>
                </a:rPr>
                <a:t>Transfo</a:t>
              </a:r>
              <a:r>
                <a:rPr lang="es-ES" sz="1400" dirty="0">
                  <a:solidFill>
                    <a:schemeClr val="tx1"/>
                  </a:solidFill>
                </a:rPr>
                <a:t> de Instrumentación de Corriente Óptico</a:t>
              </a:r>
            </a:p>
          </p:txBody>
        </p:sp>
        <p:sp>
          <p:nvSpPr>
            <p:cNvPr id="36" name="35 Rectángulo"/>
            <p:cNvSpPr/>
            <p:nvPr/>
          </p:nvSpPr>
          <p:spPr>
            <a:xfrm>
              <a:off x="1854602" y="2520606"/>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solidFill>
                    <a:schemeClr val="tx1"/>
                  </a:solidFill>
                </a:rPr>
                <a:t>Transfo</a:t>
              </a:r>
              <a:r>
                <a:rPr lang="es-ES" sz="1400" dirty="0">
                  <a:solidFill>
                    <a:schemeClr val="tx1"/>
                  </a:solidFill>
                </a:rPr>
                <a:t> de Instrumentación de Corriente Óptico</a:t>
              </a:r>
            </a:p>
          </p:txBody>
        </p:sp>
        <p:sp>
          <p:nvSpPr>
            <p:cNvPr id="37" name="36 Rectángulo"/>
            <p:cNvSpPr/>
            <p:nvPr/>
          </p:nvSpPr>
          <p:spPr>
            <a:xfrm>
              <a:off x="1851332" y="3177062"/>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smtClean="0">
                  <a:solidFill>
                    <a:schemeClr val="tx1"/>
                  </a:solidFill>
                </a:rPr>
                <a:t>Transfo</a:t>
              </a:r>
              <a:r>
                <a:rPr lang="es-ES" sz="1400" dirty="0" smtClean="0">
                  <a:solidFill>
                    <a:schemeClr val="tx1"/>
                  </a:solidFill>
                </a:rPr>
                <a:t> de instrumentación de Tensión Convencional</a:t>
              </a:r>
              <a:endParaRPr lang="es-ES" sz="1400" dirty="0">
                <a:solidFill>
                  <a:schemeClr val="tx1"/>
                </a:solidFill>
              </a:endParaRPr>
            </a:p>
          </p:txBody>
        </p:sp>
        <p:sp>
          <p:nvSpPr>
            <p:cNvPr id="38" name="37 Rectángulo"/>
            <p:cNvSpPr/>
            <p:nvPr/>
          </p:nvSpPr>
          <p:spPr>
            <a:xfrm>
              <a:off x="1851332" y="3816750"/>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solidFill>
                    <a:schemeClr val="tx1"/>
                  </a:solidFill>
                </a:rPr>
                <a:t>Transfo</a:t>
              </a:r>
              <a:r>
                <a:rPr lang="es-ES" sz="1400" dirty="0">
                  <a:solidFill>
                    <a:schemeClr val="tx1"/>
                  </a:solidFill>
                </a:rPr>
                <a:t> de instrumentación de Tensión Convencional</a:t>
              </a:r>
            </a:p>
          </p:txBody>
        </p:sp>
        <p:sp>
          <p:nvSpPr>
            <p:cNvPr id="39" name="38 Rectángulo"/>
            <p:cNvSpPr/>
            <p:nvPr/>
          </p:nvSpPr>
          <p:spPr>
            <a:xfrm>
              <a:off x="1851332" y="4453700"/>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solidFill>
                    <a:schemeClr val="tx1"/>
                  </a:solidFill>
                </a:rPr>
                <a:t>Transfo</a:t>
              </a:r>
              <a:r>
                <a:rPr lang="es-ES" sz="1400" dirty="0">
                  <a:solidFill>
                    <a:schemeClr val="tx1"/>
                  </a:solidFill>
                </a:rPr>
                <a:t> de instrumentación de Tensión Convencional</a:t>
              </a:r>
            </a:p>
          </p:txBody>
        </p:sp>
        <p:sp>
          <p:nvSpPr>
            <p:cNvPr id="40" name="39 Rectángulo"/>
            <p:cNvSpPr/>
            <p:nvPr/>
          </p:nvSpPr>
          <p:spPr>
            <a:xfrm>
              <a:off x="1851332" y="5085184"/>
              <a:ext cx="2288620"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solidFill>
                    <a:schemeClr val="tx1"/>
                  </a:solidFill>
                </a:rPr>
                <a:t>Transfo</a:t>
              </a:r>
              <a:r>
                <a:rPr lang="es-ES" sz="1400" dirty="0">
                  <a:solidFill>
                    <a:schemeClr val="tx1"/>
                  </a:solidFill>
                </a:rPr>
                <a:t> de instrumentación de Tensión Convencional</a:t>
              </a:r>
            </a:p>
          </p:txBody>
        </p:sp>
        <p:cxnSp>
          <p:nvCxnSpPr>
            <p:cNvPr id="41" name="40 Conector recto de flecha"/>
            <p:cNvCxnSpPr>
              <a:endCxn id="34" idx="1"/>
            </p:cNvCxnSpPr>
            <p:nvPr/>
          </p:nvCxnSpPr>
          <p:spPr>
            <a:xfrm>
              <a:off x="395536" y="1520788"/>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a:off x="398806" y="2149147"/>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42 Conector recto de flecha"/>
            <p:cNvCxnSpPr/>
            <p:nvPr/>
          </p:nvCxnSpPr>
          <p:spPr>
            <a:xfrm>
              <a:off x="398806" y="2772634"/>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a:off x="398806" y="3429090"/>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44 Conector recto de flecha"/>
            <p:cNvCxnSpPr/>
            <p:nvPr/>
          </p:nvCxnSpPr>
          <p:spPr>
            <a:xfrm>
              <a:off x="395536" y="4068778"/>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45 Conector recto de flecha"/>
            <p:cNvCxnSpPr/>
            <p:nvPr/>
          </p:nvCxnSpPr>
          <p:spPr>
            <a:xfrm>
              <a:off x="395536" y="4705728"/>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46 Conector recto de flecha"/>
            <p:cNvCxnSpPr/>
            <p:nvPr/>
          </p:nvCxnSpPr>
          <p:spPr>
            <a:xfrm>
              <a:off x="395536" y="5337212"/>
              <a:ext cx="14557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47 CuadroTexto"/>
            <p:cNvSpPr txBox="1"/>
            <p:nvPr/>
          </p:nvSpPr>
          <p:spPr>
            <a:xfrm>
              <a:off x="395536" y="1249015"/>
              <a:ext cx="1381725" cy="307777"/>
            </a:xfrm>
            <a:prstGeom prst="rect">
              <a:avLst/>
            </a:prstGeom>
            <a:noFill/>
          </p:spPr>
          <p:txBody>
            <a:bodyPr wrap="none" rtlCol="0">
              <a:spAutoFit/>
            </a:bodyPr>
            <a:lstStyle/>
            <a:p>
              <a:r>
                <a:rPr lang="en-US" sz="1400" dirty="0" err="1" smtClean="0"/>
                <a:t>Corriente</a:t>
              </a:r>
              <a:r>
                <a:rPr lang="en-US" sz="1400" dirty="0" smtClean="0"/>
                <a:t> </a:t>
              </a:r>
              <a:r>
                <a:rPr lang="en-US" sz="1400" dirty="0" err="1" smtClean="0"/>
                <a:t>Fase</a:t>
              </a:r>
              <a:r>
                <a:rPr lang="en-US" sz="1400" dirty="0" smtClean="0"/>
                <a:t> A</a:t>
              </a:r>
              <a:endParaRPr lang="en-US" sz="1400" dirty="0"/>
            </a:p>
          </p:txBody>
        </p:sp>
        <p:sp>
          <p:nvSpPr>
            <p:cNvPr id="49" name="48 CuadroTexto"/>
            <p:cNvSpPr txBox="1"/>
            <p:nvPr/>
          </p:nvSpPr>
          <p:spPr>
            <a:xfrm>
              <a:off x="398806" y="1866675"/>
              <a:ext cx="1375313" cy="307777"/>
            </a:xfrm>
            <a:prstGeom prst="rect">
              <a:avLst/>
            </a:prstGeom>
            <a:noFill/>
          </p:spPr>
          <p:txBody>
            <a:bodyPr wrap="none" rtlCol="0">
              <a:spAutoFit/>
            </a:bodyPr>
            <a:lstStyle/>
            <a:p>
              <a:r>
                <a:rPr lang="en-US" sz="1400" dirty="0" err="1" smtClean="0"/>
                <a:t>Corriente</a:t>
              </a:r>
              <a:r>
                <a:rPr lang="en-US" sz="1400" dirty="0" smtClean="0"/>
                <a:t> </a:t>
              </a:r>
              <a:r>
                <a:rPr lang="en-US" sz="1400" dirty="0" err="1" smtClean="0"/>
                <a:t>Fase</a:t>
              </a:r>
              <a:r>
                <a:rPr lang="en-US" sz="1400" dirty="0" smtClean="0"/>
                <a:t> B</a:t>
              </a:r>
              <a:endParaRPr lang="en-US" sz="1400" dirty="0"/>
            </a:p>
          </p:txBody>
        </p:sp>
        <p:sp>
          <p:nvSpPr>
            <p:cNvPr id="50" name="49 CuadroTexto"/>
            <p:cNvSpPr txBox="1"/>
            <p:nvPr/>
          </p:nvSpPr>
          <p:spPr>
            <a:xfrm>
              <a:off x="398806" y="3148933"/>
              <a:ext cx="1250727" cy="307777"/>
            </a:xfrm>
            <a:prstGeom prst="rect">
              <a:avLst/>
            </a:prstGeom>
            <a:noFill/>
          </p:spPr>
          <p:txBody>
            <a:bodyPr wrap="none" rtlCol="0">
              <a:spAutoFit/>
            </a:bodyPr>
            <a:lstStyle/>
            <a:p>
              <a:r>
                <a:rPr lang="en-US" sz="1400" dirty="0" err="1" smtClean="0"/>
                <a:t>Tensión</a:t>
              </a:r>
              <a:r>
                <a:rPr lang="en-US" sz="1400" dirty="0" smtClean="0"/>
                <a:t> </a:t>
              </a:r>
              <a:r>
                <a:rPr lang="en-US" sz="1400" dirty="0" err="1" smtClean="0"/>
                <a:t>Fase</a:t>
              </a:r>
              <a:r>
                <a:rPr lang="en-US" sz="1400" dirty="0" smtClean="0"/>
                <a:t> A</a:t>
              </a:r>
              <a:endParaRPr lang="en-US" sz="1400" dirty="0"/>
            </a:p>
          </p:txBody>
        </p:sp>
        <p:sp>
          <p:nvSpPr>
            <p:cNvPr id="51" name="50 CuadroTexto"/>
            <p:cNvSpPr txBox="1"/>
            <p:nvPr/>
          </p:nvSpPr>
          <p:spPr>
            <a:xfrm>
              <a:off x="395536" y="2473151"/>
              <a:ext cx="1413785" cy="307777"/>
            </a:xfrm>
            <a:prstGeom prst="rect">
              <a:avLst/>
            </a:prstGeom>
            <a:noFill/>
          </p:spPr>
          <p:txBody>
            <a:bodyPr wrap="none" rtlCol="0">
              <a:spAutoFit/>
            </a:bodyPr>
            <a:lstStyle/>
            <a:p>
              <a:r>
                <a:rPr lang="en-US" sz="1400" dirty="0" err="1" smtClean="0"/>
                <a:t>Corriente</a:t>
              </a:r>
              <a:r>
                <a:rPr lang="en-US" sz="1400" dirty="0" smtClean="0"/>
                <a:t> </a:t>
              </a:r>
              <a:r>
                <a:rPr lang="en-US" sz="1400" dirty="0" err="1" smtClean="0"/>
                <a:t>Fase</a:t>
              </a:r>
              <a:r>
                <a:rPr lang="en-US" sz="1400" dirty="0" smtClean="0"/>
                <a:t> C </a:t>
              </a:r>
              <a:endParaRPr lang="en-US" sz="1400" dirty="0"/>
            </a:p>
          </p:txBody>
        </p:sp>
        <p:sp>
          <p:nvSpPr>
            <p:cNvPr id="52" name="51 CuadroTexto"/>
            <p:cNvSpPr txBox="1"/>
            <p:nvPr/>
          </p:nvSpPr>
          <p:spPr>
            <a:xfrm>
              <a:off x="398806" y="5065439"/>
              <a:ext cx="1297535" cy="307777"/>
            </a:xfrm>
            <a:prstGeom prst="rect">
              <a:avLst/>
            </a:prstGeom>
            <a:noFill/>
          </p:spPr>
          <p:txBody>
            <a:bodyPr wrap="none" rtlCol="0">
              <a:spAutoFit/>
            </a:bodyPr>
            <a:lstStyle/>
            <a:p>
              <a:r>
                <a:rPr lang="en-US" sz="1400" dirty="0" err="1" smtClean="0"/>
                <a:t>Tensión</a:t>
              </a:r>
              <a:r>
                <a:rPr lang="en-US" sz="1400" dirty="0" smtClean="0"/>
                <a:t> </a:t>
              </a:r>
              <a:r>
                <a:rPr lang="en-US" sz="1400" dirty="0" err="1" smtClean="0"/>
                <a:t>Neutro</a:t>
              </a:r>
              <a:endParaRPr lang="en-US" sz="1400" dirty="0"/>
            </a:p>
          </p:txBody>
        </p:sp>
        <p:sp>
          <p:nvSpPr>
            <p:cNvPr id="53" name="52 CuadroTexto"/>
            <p:cNvSpPr txBox="1"/>
            <p:nvPr/>
          </p:nvSpPr>
          <p:spPr>
            <a:xfrm>
              <a:off x="395536" y="3785467"/>
              <a:ext cx="1284391" cy="307777"/>
            </a:xfrm>
            <a:prstGeom prst="rect">
              <a:avLst/>
            </a:prstGeom>
            <a:noFill/>
          </p:spPr>
          <p:txBody>
            <a:bodyPr wrap="none" rtlCol="0">
              <a:spAutoFit/>
            </a:bodyPr>
            <a:lstStyle/>
            <a:p>
              <a:r>
                <a:rPr lang="en-US" sz="1400" dirty="0" err="1" smtClean="0"/>
                <a:t>Tensión</a:t>
              </a:r>
              <a:r>
                <a:rPr lang="en-US" sz="1400" dirty="0" smtClean="0"/>
                <a:t> </a:t>
              </a:r>
              <a:r>
                <a:rPr lang="en-US" sz="1400" dirty="0" err="1" smtClean="0"/>
                <a:t>Fase</a:t>
              </a:r>
              <a:r>
                <a:rPr lang="en-US" sz="1400" dirty="0" smtClean="0"/>
                <a:t> B </a:t>
              </a:r>
              <a:endParaRPr lang="en-US" sz="1400" dirty="0"/>
            </a:p>
          </p:txBody>
        </p:sp>
        <p:sp>
          <p:nvSpPr>
            <p:cNvPr id="54" name="53 CuadroTexto"/>
            <p:cNvSpPr txBox="1"/>
            <p:nvPr/>
          </p:nvSpPr>
          <p:spPr>
            <a:xfrm>
              <a:off x="398806" y="4423907"/>
              <a:ext cx="1242712" cy="307777"/>
            </a:xfrm>
            <a:prstGeom prst="rect">
              <a:avLst/>
            </a:prstGeom>
            <a:noFill/>
          </p:spPr>
          <p:txBody>
            <a:bodyPr wrap="none" rtlCol="0">
              <a:spAutoFit/>
            </a:bodyPr>
            <a:lstStyle/>
            <a:p>
              <a:r>
                <a:rPr lang="en-US" sz="1400" dirty="0" err="1" smtClean="0"/>
                <a:t>Tensión</a:t>
              </a:r>
              <a:r>
                <a:rPr lang="en-US" sz="1400" dirty="0" smtClean="0"/>
                <a:t> </a:t>
              </a:r>
              <a:r>
                <a:rPr lang="en-US" sz="1400" dirty="0" err="1" smtClean="0"/>
                <a:t>Fase</a:t>
              </a:r>
              <a:r>
                <a:rPr lang="en-US" sz="1400" dirty="0" smtClean="0"/>
                <a:t> C</a:t>
              </a:r>
              <a:endParaRPr lang="en-US" sz="1400" dirty="0"/>
            </a:p>
          </p:txBody>
        </p:sp>
        <p:sp>
          <p:nvSpPr>
            <p:cNvPr id="55" name="54 Rectángulo"/>
            <p:cNvSpPr/>
            <p:nvPr/>
          </p:nvSpPr>
          <p:spPr>
            <a:xfrm>
              <a:off x="5076056" y="2520606"/>
              <a:ext cx="1296144"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err="1" smtClean="0">
                  <a:solidFill>
                    <a:schemeClr val="tx1"/>
                  </a:solidFill>
                </a:rPr>
                <a:t>Merging</a:t>
              </a:r>
              <a:endParaRPr lang="es-ES" sz="2400" dirty="0" smtClean="0">
                <a:solidFill>
                  <a:schemeClr val="tx1"/>
                </a:solidFill>
              </a:endParaRPr>
            </a:p>
            <a:p>
              <a:pPr algn="ctr"/>
              <a:r>
                <a:rPr lang="es-ES" sz="2400" dirty="0" err="1" smtClean="0">
                  <a:solidFill>
                    <a:schemeClr val="tx1"/>
                  </a:solidFill>
                </a:rPr>
                <a:t>Unit</a:t>
              </a:r>
              <a:endParaRPr lang="es-ES" sz="2400" dirty="0">
                <a:solidFill>
                  <a:schemeClr val="tx1"/>
                </a:solidFill>
              </a:endParaRPr>
            </a:p>
          </p:txBody>
        </p:sp>
        <p:cxnSp>
          <p:nvCxnSpPr>
            <p:cNvPr id="56" name="55 Conector angular"/>
            <p:cNvCxnSpPr>
              <a:stCxn id="34" idx="3"/>
            </p:cNvCxnSpPr>
            <p:nvPr/>
          </p:nvCxnSpPr>
          <p:spPr>
            <a:xfrm>
              <a:off x="4139952" y="1520788"/>
              <a:ext cx="720080" cy="1106251"/>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61 Conector angular"/>
            <p:cNvCxnSpPr/>
            <p:nvPr/>
          </p:nvCxnSpPr>
          <p:spPr>
            <a:xfrm>
              <a:off x="4143222" y="2140853"/>
              <a:ext cx="932834" cy="757795"/>
            </a:xfrm>
            <a:prstGeom prst="bentConnector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64 Conector angular"/>
            <p:cNvCxnSpPr>
              <a:stCxn id="36" idx="3"/>
            </p:cNvCxnSpPr>
            <p:nvPr/>
          </p:nvCxnSpPr>
          <p:spPr>
            <a:xfrm>
              <a:off x="4143222" y="2772634"/>
              <a:ext cx="932834" cy="404428"/>
            </a:xfrm>
            <a:prstGeom prst="bentConnector3">
              <a:avLst>
                <a:gd name="adj1" fmla="val 2772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65 Conector recto"/>
            <p:cNvCxnSpPr>
              <a:stCxn id="37" idx="3"/>
              <a:endCxn id="55" idx="1"/>
            </p:cNvCxnSpPr>
            <p:nvPr/>
          </p:nvCxnSpPr>
          <p:spPr>
            <a:xfrm flipV="1">
              <a:off x="4139952" y="3420706"/>
              <a:ext cx="936104" cy="8384"/>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67 Conector recto"/>
            <p:cNvCxnSpPr/>
            <p:nvPr/>
          </p:nvCxnSpPr>
          <p:spPr>
            <a:xfrm>
              <a:off x="4860032" y="2627039"/>
              <a:ext cx="216024"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68 Conector angular"/>
            <p:cNvCxnSpPr>
              <a:stCxn id="38" idx="3"/>
            </p:cNvCxnSpPr>
            <p:nvPr/>
          </p:nvCxnSpPr>
          <p:spPr>
            <a:xfrm flipV="1">
              <a:off x="4139952" y="3681118"/>
              <a:ext cx="917670" cy="387660"/>
            </a:xfrm>
            <a:prstGeom prst="bentConnector3">
              <a:avLst>
                <a:gd name="adj1" fmla="val 3037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71 Conector angular"/>
            <p:cNvCxnSpPr/>
            <p:nvPr/>
          </p:nvCxnSpPr>
          <p:spPr>
            <a:xfrm flipV="1">
              <a:off x="4139952" y="3939355"/>
              <a:ext cx="917670" cy="766373"/>
            </a:xfrm>
            <a:prstGeom prst="bentConnector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72 Conector recto"/>
            <p:cNvCxnSpPr/>
            <p:nvPr/>
          </p:nvCxnSpPr>
          <p:spPr>
            <a:xfrm>
              <a:off x="4860032" y="4190645"/>
              <a:ext cx="216024"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74 Conector recto"/>
            <p:cNvCxnSpPr>
              <a:stCxn id="40" idx="3"/>
            </p:cNvCxnSpPr>
            <p:nvPr/>
          </p:nvCxnSpPr>
          <p:spPr>
            <a:xfrm>
              <a:off x="4139952" y="5337212"/>
              <a:ext cx="7200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a:off x="4860032" y="4190645"/>
              <a:ext cx="0" cy="11465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76 Conector recto de flecha"/>
            <p:cNvCxnSpPr>
              <a:endCxn id="55" idx="2"/>
            </p:cNvCxnSpPr>
            <p:nvPr/>
          </p:nvCxnSpPr>
          <p:spPr>
            <a:xfrm flipV="1">
              <a:off x="5724128" y="4320806"/>
              <a:ext cx="0" cy="7643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77 CuadroTexto"/>
            <p:cNvSpPr txBox="1"/>
            <p:nvPr/>
          </p:nvSpPr>
          <p:spPr>
            <a:xfrm rot="16200000">
              <a:off x="5284741" y="4615080"/>
              <a:ext cx="610488" cy="307777"/>
            </a:xfrm>
            <a:prstGeom prst="rect">
              <a:avLst/>
            </a:prstGeom>
            <a:noFill/>
          </p:spPr>
          <p:txBody>
            <a:bodyPr wrap="none" rtlCol="0">
              <a:spAutoFit/>
            </a:bodyPr>
            <a:lstStyle/>
            <a:p>
              <a:r>
                <a:rPr lang="en-US" sz="1400" dirty="0" smtClean="0"/>
                <a:t>Synch</a:t>
              </a:r>
              <a:endParaRPr lang="en-US" sz="1400" dirty="0"/>
            </a:p>
          </p:txBody>
        </p:sp>
        <p:sp>
          <p:nvSpPr>
            <p:cNvPr id="79" name="78 CuadroTexto"/>
            <p:cNvSpPr txBox="1"/>
            <p:nvPr/>
          </p:nvSpPr>
          <p:spPr>
            <a:xfrm rot="16200000">
              <a:off x="5253194" y="1961755"/>
              <a:ext cx="673582" cy="307777"/>
            </a:xfrm>
            <a:prstGeom prst="rect">
              <a:avLst/>
            </a:prstGeom>
            <a:noFill/>
          </p:spPr>
          <p:txBody>
            <a:bodyPr wrap="none" rtlCol="0">
              <a:spAutoFit/>
            </a:bodyPr>
            <a:lstStyle/>
            <a:p>
              <a:r>
                <a:rPr lang="en-US" sz="1400" dirty="0" smtClean="0"/>
                <a:t>Supply</a:t>
              </a:r>
              <a:endParaRPr lang="en-US" sz="1400" dirty="0"/>
            </a:p>
          </p:txBody>
        </p:sp>
        <p:cxnSp>
          <p:nvCxnSpPr>
            <p:cNvPr id="80" name="79 Conector recto de flecha"/>
            <p:cNvCxnSpPr/>
            <p:nvPr/>
          </p:nvCxnSpPr>
          <p:spPr>
            <a:xfrm>
              <a:off x="5724128" y="1844824"/>
              <a:ext cx="0" cy="64807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80 Conector recto"/>
            <p:cNvCxnSpPr>
              <a:stCxn id="55" idx="3"/>
            </p:cNvCxnSpPr>
            <p:nvPr/>
          </p:nvCxnSpPr>
          <p:spPr>
            <a:xfrm>
              <a:off x="6372200" y="3420706"/>
              <a:ext cx="1656184"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81 Conector recto"/>
            <p:cNvCxnSpPr/>
            <p:nvPr/>
          </p:nvCxnSpPr>
          <p:spPr>
            <a:xfrm flipV="1">
              <a:off x="8028384" y="2974848"/>
              <a:ext cx="0" cy="445858"/>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82 Conector recto"/>
            <p:cNvCxnSpPr/>
            <p:nvPr/>
          </p:nvCxnSpPr>
          <p:spPr>
            <a:xfrm>
              <a:off x="8028384" y="3420706"/>
              <a:ext cx="0" cy="454242"/>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83 Rectángulo"/>
            <p:cNvSpPr/>
            <p:nvPr/>
          </p:nvSpPr>
          <p:spPr>
            <a:xfrm>
              <a:off x="7380312" y="2401175"/>
              <a:ext cx="1296144" cy="5957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smtClean="0">
                  <a:solidFill>
                    <a:schemeClr val="tx1"/>
                  </a:solidFill>
                </a:rPr>
                <a:t>Protección</a:t>
              </a:r>
              <a:endParaRPr lang="es-ES" sz="1600" dirty="0">
                <a:solidFill>
                  <a:schemeClr val="tx1"/>
                </a:solidFill>
              </a:endParaRPr>
            </a:p>
          </p:txBody>
        </p:sp>
        <p:sp>
          <p:nvSpPr>
            <p:cNvPr id="88" name="87 Rectángulo"/>
            <p:cNvSpPr/>
            <p:nvPr/>
          </p:nvSpPr>
          <p:spPr>
            <a:xfrm>
              <a:off x="7380312" y="3867948"/>
              <a:ext cx="1296144" cy="5957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smtClean="0">
                  <a:solidFill>
                    <a:schemeClr val="tx1"/>
                  </a:solidFill>
                </a:rPr>
                <a:t>Medidor</a:t>
              </a:r>
              <a:endParaRPr lang="es-ES" sz="1600" dirty="0">
                <a:solidFill>
                  <a:schemeClr val="tx1"/>
                </a:solidFill>
              </a:endParaRPr>
            </a:p>
          </p:txBody>
        </p:sp>
        <p:sp>
          <p:nvSpPr>
            <p:cNvPr id="89" name="88 CuadroTexto"/>
            <p:cNvSpPr txBox="1"/>
            <p:nvPr/>
          </p:nvSpPr>
          <p:spPr>
            <a:xfrm>
              <a:off x="6574369" y="3134744"/>
              <a:ext cx="1273105" cy="338554"/>
            </a:xfrm>
            <a:prstGeom prst="rect">
              <a:avLst/>
            </a:prstGeom>
            <a:noFill/>
          </p:spPr>
          <p:txBody>
            <a:bodyPr wrap="none" rtlCol="0">
              <a:spAutoFit/>
            </a:bodyPr>
            <a:lstStyle/>
            <a:p>
              <a:r>
                <a:rPr lang="es-ES" sz="1600" dirty="0" smtClean="0"/>
                <a:t>61850-9-2 LE</a:t>
              </a:r>
              <a:endParaRPr lang="es-ES" sz="1600" dirty="0"/>
            </a:p>
          </p:txBody>
        </p:sp>
        <p:sp>
          <p:nvSpPr>
            <p:cNvPr id="91" name="90 CuadroTexto"/>
            <p:cNvSpPr txBox="1"/>
            <p:nvPr/>
          </p:nvSpPr>
          <p:spPr>
            <a:xfrm>
              <a:off x="6444208" y="3350768"/>
              <a:ext cx="1490921" cy="338554"/>
            </a:xfrm>
            <a:prstGeom prst="rect">
              <a:avLst/>
            </a:prstGeom>
            <a:noFill/>
          </p:spPr>
          <p:txBody>
            <a:bodyPr wrap="none" rtlCol="0">
              <a:spAutoFit/>
            </a:bodyPr>
            <a:lstStyle/>
            <a:p>
              <a:r>
                <a:rPr lang="es-ES" sz="1600" dirty="0" err="1" smtClean="0"/>
                <a:t>Sampled</a:t>
              </a:r>
              <a:r>
                <a:rPr lang="es-ES" sz="1600" dirty="0" smtClean="0"/>
                <a:t> </a:t>
              </a:r>
              <a:r>
                <a:rPr lang="es-ES" sz="1600" dirty="0" err="1" smtClean="0"/>
                <a:t>Values</a:t>
              </a:r>
              <a:endParaRPr lang="es-ES" sz="1600" dirty="0"/>
            </a:p>
          </p:txBody>
        </p:sp>
      </p:grpSp>
      <p:grpSp>
        <p:nvGrpSpPr>
          <p:cNvPr id="6" name="5 Grupo"/>
          <p:cNvGrpSpPr/>
          <p:nvPr/>
        </p:nvGrpSpPr>
        <p:grpSpPr>
          <a:xfrm>
            <a:off x="4139952" y="1177588"/>
            <a:ext cx="1118961" cy="2629289"/>
            <a:chOff x="4139952" y="1177588"/>
            <a:chExt cx="1118961" cy="2629289"/>
          </a:xfrm>
        </p:grpSpPr>
        <p:sp>
          <p:nvSpPr>
            <p:cNvPr id="4" name="3 Rectángulo"/>
            <p:cNvSpPr/>
            <p:nvPr/>
          </p:nvSpPr>
          <p:spPr>
            <a:xfrm>
              <a:off x="4247964" y="1772816"/>
              <a:ext cx="684076" cy="2034061"/>
            </a:xfrm>
            <a:prstGeom prst="rect">
              <a:avLst/>
            </a:prstGeom>
            <a:solidFill>
              <a:srgbClr val="FFC0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4139952" y="1177588"/>
              <a:ext cx="1118961" cy="523220"/>
            </a:xfrm>
            <a:prstGeom prst="rect">
              <a:avLst/>
            </a:prstGeom>
            <a:noFill/>
          </p:spPr>
          <p:txBody>
            <a:bodyPr wrap="none" rtlCol="0">
              <a:spAutoFit/>
            </a:bodyPr>
            <a:lstStyle/>
            <a:p>
              <a:r>
                <a:rPr lang="es-ES" sz="1400" b="1" dirty="0" smtClean="0">
                  <a:solidFill>
                    <a:srgbClr val="FFC000"/>
                  </a:solidFill>
                </a:rPr>
                <a:t>FO Estándar </a:t>
              </a:r>
            </a:p>
            <a:p>
              <a:r>
                <a:rPr lang="es-ES" sz="1400" b="1" dirty="0" smtClean="0">
                  <a:solidFill>
                    <a:srgbClr val="FFC000"/>
                  </a:solidFill>
                </a:rPr>
                <a:t>Mono-modo</a:t>
              </a:r>
              <a:endParaRPr lang="es-ES" sz="1400" b="1" dirty="0">
                <a:solidFill>
                  <a:srgbClr val="FFC000"/>
                </a:solidFill>
              </a:endParaRPr>
            </a:p>
          </p:txBody>
        </p:sp>
      </p:grpSp>
      <p:grpSp>
        <p:nvGrpSpPr>
          <p:cNvPr id="11" name="10 Grupo"/>
          <p:cNvGrpSpPr/>
          <p:nvPr/>
        </p:nvGrpSpPr>
        <p:grpSpPr>
          <a:xfrm>
            <a:off x="4139952" y="4059235"/>
            <a:ext cx="792088" cy="2394682"/>
            <a:chOff x="4139952" y="4059235"/>
            <a:chExt cx="792088" cy="2394682"/>
          </a:xfrm>
        </p:grpSpPr>
        <p:sp>
          <p:nvSpPr>
            <p:cNvPr id="95" name="94 Rectángulo"/>
            <p:cNvSpPr/>
            <p:nvPr/>
          </p:nvSpPr>
          <p:spPr>
            <a:xfrm>
              <a:off x="4247964" y="4059235"/>
              <a:ext cx="684076" cy="2034061"/>
            </a:xfrm>
            <a:prstGeom prst="rect">
              <a:avLst/>
            </a:prstGeom>
            <a:solidFill>
              <a:schemeClr val="bg2">
                <a:lumMod val="50000"/>
                <a:alpha val="3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6" name="95 CuadroTexto"/>
            <p:cNvSpPr txBox="1"/>
            <p:nvPr/>
          </p:nvSpPr>
          <p:spPr>
            <a:xfrm>
              <a:off x="4139952" y="6146140"/>
              <a:ext cx="623504" cy="307777"/>
            </a:xfrm>
            <a:prstGeom prst="rect">
              <a:avLst/>
            </a:prstGeom>
            <a:noFill/>
          </p:spPr>
          <p:txBody>
            <a:bodyPr wrap="none" rtlCol="0">
              <a:spAutoFit/>
            </a:bodyPr>
            <a:lstStyle/>
            <a:p>
              <a:r>
                <a:rPr lang="es-ES" sz="1400" b="1" dirty="0" smtClean="0">
                  <a:solidFill>
                    <a:schemeClr val="bg2">
                      <a:lumMod val="50000"/>
                    </a:schemeClr>
                  </a:solidFill>
                </a:rPr>
                <a:t>Cobre</a:t>
              </a:r>
              <a:endParaRPr lang="es-ES" sz="1400" b="1" dirty="0">
                <a:solidFill>
                  <a:schemeClr val="bg2">
                    <a:lumMod val="50000"/>
                  </a:schemeClr>
                </a:solidFill>
              </a:endParaRPr>
            </a:p>
          </p:txBody>
        </p:sp>
      </p:grpSp>
      <p:grpSp>
        <p:nvGrpSpPr>
          <p:cNvPr id="10" name="9 Grupo"/>
          <p:cNvGrpSpPr/>
          <p:nvPr/>
        </p:nvGrpSpPr>
        <p:grpSpPr>
          <a:xfrm>
            <a:off x="5004048" y="5949281"/>
            <a:ext cx="3855736" cy="689301"/>
            <a:chOff x="5004048" y="5949281"/>
            <a:chExt cx="3855736" cy="689301"/>
          </a:xfrm>
        </p:grpSpPr>
        <p:sp>
          <p:nvSpPr>
            <p:cNvPr id="8" name="7 Cerrar llave"/>
            <p:cNvSpPr/>
            <p:nvPr/>
          </p:nvSpPr>
          <p:spPr>
            <a:xfrm rot="5400000">
              <a:off x="6796822" y="4228515"/>
              <a:ext cx="243444" cy="3684975"/>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9" name="8 CuadroTexto"/>
            <p:cNvSpPr txBox="1"/>
            <p:nvPr/>
          </p:nvSpPr>
          <p:spPr>
            <a:xfrm>
              <a:off x="5004048" y="6300028"/>
              <a:ext cx="3855736" cy="338554"/>
            </a:xfrm>
            <a:prstGeom prst="rect">
              <a:avLst/>
            </a:prstGeom>
            <a:noFill/>
          </p:spPr>
          <p:txBody>
            <a:bodyPr wrap="none" rtlCol="0">
              <a:spAutoFit/>
            </a:bodyPr>
            <a:lstStyle/>
            <a:p>
              <a:r>
                <a:rPr lang="es-ES" sz="1600" b="1" dirty="0" smtClean="0"/>
                <a:t>Dentro del armario de protección y medida</a:t>
              </a:r>
              <a:endParaRPr lang="es-ES" sz="1600" b="1" dirty="0"/>
            </a:p>
          </p:txBody>
        </p:sp>
      </p:grpSp>
    </p:spTree>
    <p:extLst>
      <p:ext uri="{BB962C8B-B14F-4D97-AF65-F5344CB8AC3E}">
        <p14:creationId xmlns:p14="http://schemas.microsoft.com/office/powerpoint/2010/main" val="239199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159023"/>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sz="2800" dirty="0" smtClean="0">
                <a:solidFill>
                  <a:srgbClr val="009AC5"/>
                </a:solidFill>
                <a:latin typeface="Arial" charset="0"/>
                <a:ea typeface="+mj-ea"/>
              </a:rPr>
              <a:t>La Merging Unit</a:t>
            </a:r>
            <a:endParaRPr lang="en-US" sz="2800" dirty="0">
              <a:solidFill>
                <a:srgbClr val="009AC5"/>
              </a:solidFill>
              <a:latin typeface="Arial" charset="0"/>
              <a:ea typeface="+mj-ea"/>
            </a:endParaRPr>
          </a:p>
        </p:txBody>
      </p:sp>
      <p:pic>
        <p:nvPicPr>
          <p:cNvPr id="57" name="Picture 2" descr="C:\LRZ\NTIC\3_MERCADO\Documentación Comercial\Fotos\smART DO.tif"/>
          <p:cNvPicPr>
            <a:picLocks noChangeAspect="1" noChangeArrowheads="1"/>
          </p:cNvPicPr>
          <p:nvPr/>
        </p:nvPicPr>
        <p:blipFill>
          <a:blip r:embed="rId3" cstate="print">
            <a:extLst>
              <a:ext uri="{28A0092B-C50C-407E-A947-70E740481C1C}">
                <a14:useLocalDpi xmlns:a14="http://schemas.microsoft.com/office/drawing/2010/main" val="0"/>
              </a:ext>
            </a:extLst>
          </a:blip>
          <a:srcRect r="6252"/>
          <a:stretch>
            <a:fillRect/>
          </a:stretch>
        </p:blipFill>
        <p:spPr bwMode="auto">
          <a:xfrm>
            <a:off x="4605433" y="1560686"/>
            <a:ext cx="4542606"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 descr="_DSC7658 IEC618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5433" y="4672013"/>
            <a:ext cx="4542606"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3"/>
          <p:cNvSpPr txBox="1">
            <a:spLocks noChangeArrowheads="1"/>
          </p:cNvSpPr>
          <p:nvPr/>
        </p:nvSpPr>
        <p:spPr bwMode="auto">
          <a:xfrm>
            <a:off x="22629" y="2062003"/>
            <a:ext cx="4690864" cy="4247317"/>
          </a:xfrm>
          <a:prstGeom prst="rect">
            <a:avLst/>
          </a:prstGeom>
        </p:spPr>
        <p:txBody>
          <a:bodyPr wrap="square">
            <a:spAutoFit/>
          </a:bodyPr>
          <a:lstStyle>
            <a:defPPr>
              <a:defRPr lang="es-ES"/>
            </a:defPPr>
            <a:lvl1pPr marL="342900" indent="-342900">
              <a:lnSpc>
                <a:spcPct val="150000"/>
              </a:lnSpc>
              <a:buFont typeface="Arial" charset="0"/>
              <a:buChar char="•"/>
            </a:lvl1pPr>
          </a:lstStyle>
          <a:p>
            <a:r>
              <a:rPr lang="es-ES" dirty="0" smtClean="0"/>
              <a:t>Unidad de procesado de señal para 3 </a:t>
            </a:r>
            <a:r>
              <a:rPr lang="es-ES" dirty="0" err="1" smtClean="0"/>
              <a:t>TCOs</a:t>
            </a:r>
            <a:r>
              <a:rPr lang="es-ES" dirty="0" smtClean="0"/>
              <a:t>.</a:t>
            </a:r>
          </a:p>
          <a:p>
            <a:r>
              <a:rPr lang="es-ES" dirty="0" smtClean="0"/>
              <a:t>Capaz de recibir señales de medida provenientes de hasta 4 sensores o transformadores de tensión convencionales</a:t>
            </a:r>
          </a:p>
          <a:p>
            <a:r>
              <a:rPr lang="es-ES" dirty="0" smtClean="0"/>
              <a:t>Interfaz de salida digital IEC 61850-9-2 LE.</a:t>
            </a:r>
          </a:p>
          <a:p>
            <a:r>
              <a:rPr lang="es-ES" dirty="0" smtClean="0"/>
              <a:t>Compatibilidad probada con principales fabricantes de protecciones del mercado. </a:t>
            </a:r>
          </a:p>
          <a:p>
            <a:r>
              <a:rPr lang="es-ES" dirty="0" smtClean="0"/>
              <a:t>MTBF equivalente a las protecciones digitales.</a:t>
            </a:r>
          </a:p>
          <a:p>
            <a:r>
              <a:rPr lang="es-ES" dirty="0" smtClean="0"/>
              <a:t>Independiente del sensor óptico.</a:t>
            </a:r>
            <a:endParaRPr lang="es-ES" dirty="0"/>
          </a:p>
        </p:txBody>
      </p:sp>
    </p:spTree>
    <p:extLst>
      <p:ext uri="{BB962C8B-B14F-4D97-AF65-F5344CB8AC3E}">
        <p14:creationId xmlns:p14="http://schemas.microsoft.com/office/powerpoint/2010/main" val="1209585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ctrTitle"/>
          </p:nvPr>
        </p:nvSpPr>
        <p:spPr>
          <a:xfrm>
            <a:off x="2339752" y="2204864"/>
            <a:ext cx="3672408" cy="1470025"/>
          </a:xfrm>
        </p:spPr>
        <p:txBody>
          <a:bodyPr>
            <a:normAutofit fontScale="90000"/>
          </a:bodyPr>
          <a:lstStyle/>
          <a:p>
            <a:pPr eaLnBrk="1" hangingPunct="1"/>
            <a:r>
              <a:rPr lang="es-ES" sz="3200" dirty="0" smtClean="0">
                <a:latin typeface="Arial" charset="0"/>
                <a:cs typeface="Arial" charset="0"/>
              </a:rPr>
              <a:t>El Transformador de Corriente Óptico</a:t>
            </a:r>
          </a:p>
        </p:txBody>
      </p:sp>
      <p:pic>
        <p:nvPicPr>
          <p:cNvPr id="4" name="3 Imagen" descr="C:\Users\lrz\AppData\Local\Microsoft\Windows\Temporary Internet Files\Content.Word\trafo_aislador.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626" y="692696"/>
            <a:ext cx="3240360" cy="5112568"/>
          </a:xfrm>
          <a:prstGeom prst="rect">
            <a:avLst/>
          </a:prstGeom>
          <a:noFill/>
          <a:ln>
            <a:noFill/>
          </a:ln>
        </p:spPr>
      </p:pic>
    </p:spTree>
    <p:extLst>
      <p:ext uri="{BB962C8B-B14F-4D97-AF65-F5344CB8AC3E}">
        <p14:creationId xmlns:p14="http://schemas.microsoft.com/office/powerpoint/2010/main" val="396502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159023"/>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smtClean="0">
                <a:solidFill>
                  <a:srgbClr val="009AC5"/>
                </a:solidFill>
                <a:latin typeface="Arial" charset="0"/>
                <a:ea typeface="+mj-ea"/>
              </a:rPr>
              <a:t>El Efecto Faraday</a:t>
            </a:r>
            <a:endParaRPr lang="es-ES" sz="2800">
              <a:solidFill>
                <a:srgbClr val="009AC5"/>
              </a:solidFill>
              <a:latin typeface="Arial" charset="0"/>
              <a:ea typeface="+mj-ea"/>
            </a:endParaRPr>
          </a:p>
        </p:txBody>
      </p:sp>
      <p:pic>
        <p:nvPicPr>
          <p:cNvPr id="57" name="56 Imagen" descr="C:\Users\lrz\AppData\Local\Microsoft\Windows\Temporary Internet Files\Content.Outlook\A6WKSDF7\explicacion_faraday_3.png"/>
          <p:cNvPicPr/>
          <p:nvPr/>
        </p:nvPicPr>
        <p:blipFill rotWithShape="1">
          <a:blip r:embed="rId3" cstate="print">
            <a:extLst>
              <a:ext uri="{28A0092B-C50C-407E-A947-70E740481C1C}">
                <a14:useLocalDpi xmlns:a14="http://schemas.microsoft.com/office/drawing/2010/main" val="0"/>
              </a:ext>
            </a:extLst>
          </a:blip>
          <a:srcRect l="11024"/>
          <a:stretch/>
        </p:blipFill>
        <p:spPr bwMode="auto">
          <a:xfrm>
            <a:off x="107504" y="1268760"/>
            <a:ext cx="8892480" cy="525658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40750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159023"/>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El Sensor </a:t>
            </a:r>
            <a:r>
              <a:rPr lang="es-ES" sz="2800" dirty="0">
                <a:solidFill>
                  <a:srgbClr val="009AC5"/>
                </a:solidFill>
                <a:latin typeface="Arial" charset="0"/>
                <a:ea typeface="+mj-ea"/>
              </a:rPr>
              <a:t>Ó</a:t>
            </a:r>
            <a:r>
              <a:rPr lang="es-ES" sz="2800" dirty="0" smtClean="0">
                <a:solidFill>
                  <a:srgbClr val="009AC5"/>
                </a:solidFill>
                <a:latin typeface="Arial" charset="0"/>
                <a:ea typeface="+mj-ea"/>
              </a:rPr>
              <a:t>ptico</a:t>
            </a:r>
            <a:endParaRPr lang="es-ES" sz="2800" dirty="0">
              <a:solidFill>
                <a:srgbClr val="009AC5"/>
              </a:solidFill>
              <a:latin typeface="Arial" charset="0"/>
              <a:ea typeface="+mj-ea"/>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86009"/>
            <a:ext cx="4032448" cy="200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p:cNvPicPr/>
          <p:nvPr/>
        </p:nvPicPr>
        <p:blipFill rotWithShape="1">
          <a:blip r:embed="rId4"/>
          <a:srcRect l="27162" t="16237" r="29858" b="10023"/>
          <a:stretch/>
        </p:blipFill>
        <p:spPr bwMode="auto">
          <a:xfrm>
            <a:off x="322377" y="3429000"/>
            <a:ext cx="3313519" cy="3434548"/>
          </a:xfrm>
          <a:prstGeom prst="rect">
            <a:avLst/>
          </a:prstGeom>
          <a:ln>
            <a:noFill/>
          </a:ln>
          <a:extLst>
            <a:ext uri="{53640926-AAD7-44D8-BBD7-CCE9431645EC}">
              <a14:shadowObscured xmlns:a14="http://schemas.microsoft.com/office/drawing/2010/main"/>
            </a:ext>
          </a:extLst>
        </p:spPr>
      </p:pic>
      <p:sp>
        <p:nvSpPr>
          <p:cNvPr id="2" name="1 Rectángulo"/>
          <p:cNvSpPr/>
          <p:nvPr/>
        </p:nvSpPr>
        <p:spPr>
          <a:xfrm>
            <a:off x="4644008" y="2492896"/>
            <a:ext cx="4572000" cy="4247317"/>
          </a:xfrm>
          <a:prstGeom prst="rect">
            <a:avLst/>
          </a:prstGeom>
        </p:spPr>
        <p:txBody>
          <a:bodyPr>
            <a:spAutoFit/>
          </a:bodyPr>
          <a:lstStyle/>
          <a:p>
            <a:pPr marL="342900" indent="-342900">
              <a:lnSpc>
                <a:spcPct val="150000"/>
              </a:lnSpc>
              <a:buFont typeface="Arial" charset="0"/>
              <a:buChar char="•"/>
            </a:pPr>
            <a:r>
              <a:rPr lang="es-ES" dirty="0"/>
              <a:t>Único elemento en HV.</a:t>
            </a:r>
          </a:p>
          <a:p>
            <a:pPr marL="342900" indent="-342900">
              <a:lnSpc>
                <a:spcPct val="150000"/>
              </a:lnSpc>
              <a:buFont typeface="Arial" charset="0"/>
              <a:buChar char="•"/>
            </a:pPr>
            <a:r>
              <a:rPr lang="es-ES" dirty="0"/>
              <a:t>Independiente del nivel de tensión.</a:t>
            </a:r>
          </a:p>
          <a:p>
            <a:pPr marL="342900" indent="-342900">
              <a:lnSpc>
                <a:spcPct val="150000"/>
              </a:lnSpc>
              <a:buFont typeface="Arial" charset="0"/>
              <a:buChar char="•"/>
            </a:pPr>
            <a:r>
              <a:rPr lang="es-ES" dirty="0"/>
              <a:t>Se dimensiona para la I térmica.</a:t>
            </a:r>
          </a:p>
          <a:p>
            <a:pPr marL="342900" indent="-342900">
              <a:lnSpc>
                <a:spcPct val="150000"/>
              </a:lnSpc>
              <a:buFont typeface="Arial" charset="0"/>
              <a:buChar char="•"/>
            </a:pPr>
            <a:r>
              <a:rPr lang="es-ES" dirty="0"/>
              <a:t>Sensor pasivo basado en fibra óptica.</a:t>
            </a:r>
          </a:p>
          <a:p>
            <a:pPr marL="342900" indent="-342900">
              <a:lnSpc>
                <a:spcPct val="150000"/>
              </a:lnSpc>
              <a:buFont typeface="Arial" charset="0"/>
              <a:buChar char="•"/>
            </a:pPr>
            <a:r>
              <a:rPr lang="es-ES" dirty="0"/>
              <a:t>No requiere mantenimiento.</a:t>
            </a:r>
          </a:p>
          <a:p>
            <a:pPr marL="342900" indent="-342900">
              <a:lnSpc>
                <a:spcPct val="150000"/>
              </a:lnSpc>
              <a:buFont typeface="Arial" charset="0"/>
              <a:buChar char="•"/>
            </a:pPr>
            <a:r>
              <a:rPr lang="es-ES" dirty="0"/>
              <a:t>Larga vida útil.</a:t>
            </a:r>
          </a:p>
          <a:p>
            <a:pPr marL="342900" indent="-342900">
              <a:lnSpc>
                <a:spcPct val="150000"/>
              </a:lnSpc>
              <a:buFont typeface="Arial" charset="0"/>
              <a:buChar char="•"/>
            </a:pPr>
            <a:r>
              <a:rPr lang="es-ES" dirty="0"/>
              <a:t>NO modo de fallo.</a:t>
            </a:r>
          </a:p>
          <a:p>
            <a:pPr marL="342900" indent="-342900">
              <a:lnSpc>
                <a:spcPct val="150000"/>
              </a:lnSpc>
              <a:buFont typeface="Arial" charset="0"/>
              <a:buChar char="•"/>
            </a:pPr>
            <a:r>
              <a:rPr lang="es-ES" dirty="0"/>
              <a:t>Pequeño y ligero. Fácil integración.</a:t>
            </a:r>
          </a:p>
          <a:p>
            <a:pPr marL="342900" indent="-342900">
              <a:lnSpc>
                <a:spcPct val="150000"/>
              </a:lnSpc>
              <a:buFont typeface="Arial" charset="0"/>
              <a:buChar char="•"/>
            </a:pPr>
            <a:r>
              <a:rPr lang="es-ES" dirty="0"/>
              <a:t>Se define la clase de precisión para la mínima </a:t>
            </a:r>
            <a:r>
              <a:rPr lang="es-ES" dirty="0" smtClean="0"/>
              <a:t>corriente.</a:t>
            </a:r>
            <a:endParaRPr lang="es-ES" dirty="0"/>
          </a:p>
        </p:txBody>
      </p:sp>
    </p:spTree>
    <p:extLst>
      <p:ext uri="{BB962C8B-B14F-4D97-AF65-F5344CB8AC3E}">
        <p14:creationId xmlns:p14="http://schemas.microsoft.com/office/powerpoint/2010/main" val="1788428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476672"/>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El Sensor </a:t>
            </a:r>
            <a:r>
              <a:rPr lang="es-ES" sz="2800" dirty="0">
                <a:solidFill>
                  <a:srgbClr val="009AC5"/>
                </a:solidFill>
                <a:latin typeface="Arial" charset="0"/>
                <a:ea typeface="+mj-ea"/>
              </a:rPr>
              <a:t>Ó</a:t>
            </a:r>
            <a:r>
              <a:rPr lang="es-ES" sz="2800" dirty="0" smtClean="0">
                <a:solidFill>
                  <a:srgbClr val="009AC5"/>
                </a:solidFill>
                <a:latin typeface="Arial" charset="0"/>
                <a:ea typeface="+mj-ea"/>
              </a:rPr>
              <a:t>ptico</a:t>
            </a:r>
            <a:endParaRPr lang="es-ES" sz="2800" dirty="0">
              <a:solidFill>
                <a:srgbClr val="009AC5"/>
              </a:solidFill>
              <a:latin typeface="Arial" charset="0"/>
              <a:ea typeface="+mj-ea"/>
            </a:endParaRPr>
          </a:p>
        </p:txBody>
      </p:sp>
      <p:pic>
        <p:nvPicPr>
          <p:cNvPr id="6" name="Picture 6" descr="_DSC9289T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5201" y="1279525"/>
            <a:ext cx="4354513"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C:\LRZ\NTIC\3_MERCADO\1_PROYECTOS_CLIENTES\Utility\AU&amp;NZ\Transpower\Commissioning photos\ALB-HEN 2 CZP Photos\IMG19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515" r="18668"/>
          <a:stretch/>
        </p:blipFill>
        <p:spPr bwMode="auto">
          <a:xfrm>
            <a:off x="-21014" y="1279525"/>
            <a:ext cx="4831713" cy="557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308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446856" y="458669"/>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El Aislador</a:t>
            </a:r>
            <a:endParaRPr lang="es-ES" sz="2800" dirty="0">
              <a:solidFill>
                <a:srgbClr val="009AC5"/>
              </a:solidFill>
              <a:latin typeface="Arial" charset="0"/>
              <a:ea typeface="+mj-ea"/>
            </a:endParaRPr>
          </a:p>
        </p:txBody>
      </p:sp>
      <p:pic>
        <p:nvPicPr>
          <p:cNvPr id="9" name="6 Imagen" descr="C:\LRZ\NTIC\2_DESARROLLO PRODUCTO\Proveedores\Aisladores\Reinhausen\Fotos\DSC_1853A.jpg"/>
          <p:cNvPicPr>
            <a:picLocks noChangeAspect="1" noChangeArrowheads="1"/>
          </p:cNvPicPr>
          <p:nvPr/>
        </p:nvPicPr>
        <p:blipFill>
          <a:blip r:embed="rId3">
            <a:extLst>
              <a:ext uri="{28A0092B-C50C-407E-A947-70E740481C1C}">
                <a14:useLocalDpi xmlns:a14="http://schemas.microsoft.com/office/drawing/2010/main" val="0"/>
              </a:ext>
            </a:extLst>
          </a:blip>
          <a:srcRect t="7239" r="24496" b="5630"/>
          <a:stretch>
            <a:fillRect/>
          </a:stretch>
        </p:blipFill>
        <p:spPr bwMode="auto">
          <a:xfrm>
            <a:off x="0" y="1279525"/>
            <a:ext cx="45720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_DSC9271"/>
          <p:cNvPicPr>
            <a:picLocks noChangeAspect="1" noChangeArrowheads="1"/>
          </p:cNvPicPr>
          <p:nvPr/>
        </p:nvPicPr>
        <p:blipFill>
          <a:blip r:embed="rId4">
            <a:extLst>
              <a:ext uri="{28A0092B-C50C-407E-A947-70E740481C1C}">
                <a14:useLocalDpi xmlns:a14="http://schemas.microsoft.com/office/drawing/2010/main" val="0"/>
              </a:ext>
            </a:extLst>
          </a:blip>
          <a:srcRect r="11217"/>
          <a:stretch>
            <a:fillRect/>
          </a:stretch>
        </p:blipFill>
        <p:spPr bwMode="auto">
          <a:xfrm>
            <a:off x="4572000" y="1279525"/>
            <a:ext cx="45720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Rectángulo"/>
          <p:cNvSpPr>
            <a:spLocks noChangeArrowheads="1"/>
          </p:cNvSpPr>
          <p:nvPr/>
        </p:nvSpPr>
        <p:spPr bwMode="auto">
          <a:xfrm>
            <a:off x="900113" y="2276475"/>
            <a:ext cx="7416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150000"/>
              </a:lnSpc>
              <a:buFont typeface="Arial" charset="0"/>
              <a:buChar char="•"/>
            </a:pPr>
            <a:r>
              <a:rPr lang="es-ES" sz="2000"/>
              <a:t>Aislamiento polimérico sólido y seco. Sin aceite, ni SF6. </a:t>
            </a:r>
          </a:p>
          <a:p>
            <a:pPr marL="342900" indent="-342900">
              <a:lnSpc>
                <a:spcPct val="150000"/>
              </a:lnSpc>
              <a:buFont typeface="Arial" charset="0"/>
              <a:buChar char="•"/>
            </a:pPr>
            <a:r>
              <a:rPr lang="es-ES" sz="2000"/>
              <a:t>Incorpora fibras estándar mono-modo 9/125 conectorizadas. </a:t>
            </a:r>
          </a:p>
          <a:p>
            <a:pPr marL="342900" indent="-342900">
              <a:lnSpc>
                <a:spcPct val="150000"/>
              </a:lnSpc>
              <a:buFont typeface="Arial" charset="0"/>
              <a:buChar char="•"/>
            </a:pPr>
            <a:r>
              <a:rPr lang="es-ES" sz="2000"/>
              <a:t>El uso de componentes ópticos normalizados no requiere herramientas ni personal especialmente entrenado. Contratas de telecomunicaciones.</a:t>
            </a:r>
          </a:p>
          <a:p>
            <a:pPr marL="342900" indent="-342900">
              <a:lnSpc>
                <a:spcPct val="150000"/>
              </a:lnSpc>
              <a:buFont typeface="Arial" charset="0"/>
              <a:buChar char="•"/>
            </a:pPr>
            <a:r>
              <a:rPr lang="es-ES" sz="2000"/>
              <a:t>Diseño definido por los requerimientos de coordinación de aislamiento de la compañía eléctrica.</a:t>
            </a:r>
          </a:p>
        </p:txBody>
      </p:sp>
    </p:spTree>
    <p:extLst>
      <p:ext uri="{BB962C8B-B14F-4D97-AF65-F5344CB8AC3E}">
        <p14:creationId xmlns:p14="http://schemas.microsoft.com/office/powerpoint/2010/main" val="227347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La Solución Completa</a:t>
            </a:r>
            <a:endParaRPr lang="es-ES" sz="2800" dirty="0">
              <a:solidFill>
                <a:srgbClr val="009AC5"/>
              </a:solidFill>
              <a:latin typeface="Arial" charset="0"/>
              <a:ea typeface="+mj-ea"/>
            </a:endParaRPr>
          </a:p>
        </p:txBody>
      </p:sp>
      <p:pic>
        <p:nvPicPr>
          <p:cNvPr id="6"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19" y="1177280"/>
            <a:ext cx="8643461" cy="5276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897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ctrTitle"/>
          </p:nvPr>
        </p:nvSpPr>
        <p:spPr>
          <a:xfrm>
            <a:off x="4211960" y="3645024"/>
            <a:ext cx="2448570" cy="533971"/>
          </a:xfrm>
        </p:spPr>
        <p:txBody>
          <a:bodyPr>
            <a:normAutofit fontScale="90000"/>
          </a:bodyPr>
          <a:lstStyle/>
          <a:p>
            <a:pPr eaLnBrk="1" hangingPunct="1"/>
            <a:r>
              <a:rPr lang="es-ES" sz="3200" dirty="0" smtClean="0">
                <a:latin typeface="Arial" charset="0"/>
                <a:cs typeface="Arial" charset="0"/>
              </a:rPr>
              <a:t>Ensayos</a:t>
            </a:r>
            <a:endParaRPr sz="3200" dirty="0" smtClean="0">
              <a:latin typeface="Arial" charset="0"/>
              <a:cs typeface="Arial" charset="0"/>
            </a:endParaRPr>
          </a:p>
        </p:txBody>
      </p:sp>
      <p:pic>
        <p:nvPicPr>
          <p:cNvPr id="4" name="3 Imagen" descr="C:\LRZ\NTIC\2_DESARROLLO PRODUCTO\Proveedores\Aisladores\Reinhausen\Fotos\DSC_1853A.jpg"/>
          <p:cNvPicPr/>
          <p:nvPr/>
        </p:nvPicPr>
        <p:blipFill rotWithShape="1">
          <a:blip r:embed="rId2" cstate="print">
            <a:extLst>
              <a:ext uri="{28A0092B-C50C-407E-A947-70E740481C1C}">
                <a14:useLocalDpi xmlns:a14="http://schemas.microsoft.com/office/drawing/2010/main" val="0"/>
              </a:ext>
            </a:extLst>
          </a:blip>
          <a:srcRect t="7239" r="24496" b="5630"/>
          <a:stretch/>
        </p:blipFill>
        <p:spPr bwMode="auto">
          <a:xfrm>
            <a:off x="-10968" y="322"/>
            <a:ext cx="3502847" cy="55169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2727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Ciclos Térmicos</a:t>
            </a:r>
            <a:endParaRPr lang="es-ES" sz="2800" dirty="0">
              <a:solidFill>
                <a:srgbClr val="009AC5"/>
              </a:solidFill>
              <a:latin typeface="Arial" charset="0"/>
              <a:ea typeface="+mj-ea"/>
            </a:endParaRPr>
          </a:p>
        </p:txBody>
      </p:sp>
      <p:pic>
        <p:nvPicPr>
          <p:cNvPr id="4" name="Picture 4" descr="_DSC5487Z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36600"/>
            <a:ext cx="9143999" cy="572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5018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393825"/>
            <a:ext cx="7920037" cy="48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Ciclos Térmicos</a:t>
            </a:r>
            <a:endParaRPr lang="es-ES" sz="2800" dirty="0">
              <a:solidFill>
                <a:srgbClr val="009AC5"/>
              </a:solidFill>
              <a:latin typeface="Arial" charset="0"/>
              <a:ea typeface="+mj-ea"/>
            </a:endParaRPr>
          </a:p>
        </p:txBody>
      </p:sp>
    </p:spTree>
    <p:extLst>
      <p:ext uri="{BB962C8B-B14F-4D97-AF65-F5344CB8AC3E}">
        <p14:creationId xmlns:p14="http://schemas.microsoft.com/office/powerpoint/2010/main" val="18543898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Eléctricos</a:t>
            </a:r>
            <a:endParaRPr lang="es-ES" sz="2800" dirty="0">
              <a:solidFill>
                <a:srgbClr val="009AC5"/>
              </a:solidFill>
              <a:latin typeface="Arial" charset="0"/>
              <a:ea typeface="+mj-ea"/>
            </a:endParaRPr>
          </a:p>
        </p:txBody>
      </p:sp>
      <p:pic>
        <p:nvPicPr>
          <p:cNvPr id="4" name="Picture 4" descr="_DSC5491CortoZ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50545"/>
            <a:ext cx="3923928" cy="580745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3923928" y="1080327"/>
            <a:ext cx="5076056" cy="4062651"/>
          </a:xfrm>
          <a:prstGeom prst="rect">
            <a:avLst/>
          </a:prstGeom>
          <a:noFill/>
        </p:spPr>
        <p:txBody>
          <a:bodyPr wrap="square" rtlCol="0">
            <a:spAutoFit/>
          </a:bodyPr>
          <a:lstStyle/>
          <a:p>
            <a:pPr algn="ctr"/>
            <a:r>
              <a:rPr lang="es-ES" sz="2400" u="sng" dirty="0" smtClean="0">
                <a:latin typeface="Arial" pitchFamily="34" charset="0"/>
                <a:cs typeface="Arial" pitchFamily="34" charset="0"/>
              </a:rPr>
              <a:t>Según IEC 60044-1</a:t>
            </a:r>
          </a:p>
          <a:p>
            <a:endParaRPr lang="es-ES" dirty="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Apartado 7.1 – Ensayo de Intensidad de cortocircuito</a:t>
            </a:r>
          </a:p>
          <a:p>
            <a:endParaRPr lang="es-ES" dirty="0" smtClean="0">
              <a:latin typeface="Arial" pitchFamily="34" charset="0"/>
              <a:cs typeface="Arial" pitchFamily="34" charset="0"/>
            </a:endParaRPr>
          </a:p>
          <a:p>
            <a:pPr lvl="1"/>
            <a:r>
              <a:rPr lang="es-ES" dirty="0" smtClean="0">
                <a:latin typeface="Arial" pitchFamily="34" charset="0"/>
                <a:cs typeface="Arial" pitchFamily="34" charset="0"/>
              </a:rPr>
              <a:t>25kA </a:t>
            </a:r>
            <a:r>
              <a:rPr lang="es-ES" dirty="0" err="1">
                <a:latin typeface="Arial" pitchFamily="34" charset="0"/>
                <a:cs typeface="Arial" pitchFamily="34" charset="0"/>
              </a:rPr>
              <a:t>rms</a:t>
            </a:r>
            <a:r>
              <a:rPr lang="es-ES" dirty="0">
                <a:latin typeface="Arial" pitchFamily="34" charset="0"/>
                <a:cs typeface="Arial" pitchFamily="34" charset="0"/>
              </a:rPr>
              <a:t> </a:t>
            </a:r>
            <a:r>
              <a:rPr lang="es-ES" dirty="0" smtClean="0">
                <a:latin typeface="Arial" pitchFamily="34" charset="0"/>
                <a:cs typeface="Arial" pitchFamily="34" charset="0"/>
              </a:rPr>
              <a:t>durante </a:t>
            </a:r>
            <a:r>
              <a:rPr lang="es-ES" dirty="0">
                <a:latin typeface="Arial" pitchFamily="34" charset="0"/>
                <a:cs typeface="Arial" pitchFamily="34" charset="0"/>
              </a:rPr>
              <a:t>3s, 62.5kA </a:t>
            </a:r>
            <a:r>
              <a:rPr lang="es-ES" dirty="0" smtClean="0">
                <a:latin typeface="Arial" pitchFamily="34" charset="0"/>
                <a:cs typeface="Arial" pitchFamily="34" charset="0"/>
              </a:rPr>
              <a:t>pico</a:t>
            </a:r>
            <a:endParaRPr lang="es-ES" dirty="0">
              <a:latin typeface="Arial" pitchFamily="34" charset="0"/>
              <a:cs typeface="Arial" pitchFamily="34" charset="0"/>
            </a:endParaRPr>
          </a:p>
          <a:p>
            <a:pPr lvl="1"/>
            <a:r>
              <a:rPr lang="es-ES" dirty="0">
                <a:latin typeface="Arial" pitchFamily="34" charset="0"/>
                <a:cs typeface="Arial" pitchFamily="34" charset="0"/>
              </a:rPr>
              <a:t>50kA </a:t>
            </a:r>
            <a:r>
              <a:rPr lang="es-ES" dirty="0" err="1">
                <a:latin typeface="Arial" pitchFamily="34" charset="0"/>
                <a:cs typeface="Arial" pitchFamily="34" charset="0"/>
              </a:rPr>
              <a:t>rms</a:t>
            </a:r>
            <a:r>
              <a:rPr lang="es-ES" dirty="0">
                <a:latin typeface="Arial" pitchFamily="34" charset="0"/>
                <a:cs typeface="Arial" pitchFamily="34" charset="0"/>
              </a:rPr>
              <a:t> </a:t>
            </a:r>
            <a:r>
              <a:rPr lang="es-ES" dirty="0" smtClean="0">
                <a:latin typeface="Arial" pitchFamily="34" charset="0"/>
                <a:cs typeface="Arial" pitchFamily="34" charset="0"/>
              </a:rPr>
              <a:t>durante </a:t>
            </a:r>
            <a:r>
              <a:rPr lang="es-ES" dirty="0">
                <a:latin typeface="Arial" pitchFamily="34" charset="0"/>
                <a:cs typeface="Arial" pitchFamily="34" charset="0"/>
              </a:rPr>
              <a:t>1s, 125kA </a:t>
            </a:r>
            <a:r>
              <a:rPr lang="es-ES" dirty="0" smtClean="0">
                <a:latin typeface="Arial" pitchFamily="34" charset="0"/>
                <a:cs typeface="Arial" pitchFamily="34" charset="0"/>
              </a:rPr>
              <a:t>pico</a:t>
            </a:r>
            <a:endParaRPr lang="es-ES" dirty="0">
              <a:latin typeface="Arial" pitchFamily="34" charset="0"/>
              <a:cs typeface="Arial" pitchFamily="34" charset="0"/>
            </a:endParaRPr>
          </a:p>
          <a:p>
            <a:pPr lvl="1"/>
            <a:r>
              <a:rPr lang="es-ES" dirty="0">
                <a:latin typeface="Arial" pitchFamily="34" charset="0"/>
                <a:cs typeface="Arial" pitchFamily="34" charset="0"/>
              </a:rPr>
              <a:t>75kA </a:t>
            </a:r>
            <a:r>
              <a:rPr lang="es-ES" dirty="0" err="1">
                <a:latin typeface="Arial" pitchFamily="34" charset="0"/>
                <a:cs typeface="Arial" pitchFamily="34" charset="0"/>
              </a:rPr>
              <a:t>rms</a:t>
            </a:r>
            <a:r>
              <a:rPr lang="es-ES" dirty="0">
                <a:latin typeface="Arial" pitchFamily="34" charset="0"/>
                <a:cs typeface="Arial" pitchFamily="34" charset="0"/>
              </a:rPr>
              <a:t> </a:t>
            </a:r>
            <a:r>
              <a:rPr lang="es-ES" dirty="0" smtClean="0">
                <a:latin typeface="Arial" pitchFamily="34" charset="0"/>
                <a:cs typeface="Arial" pitchFamily="34" charset="0"/>
              </a:rPr>
              <a:t>durante </a:t>
            </a:r>
            <a:r>
              <a:rPr lang="es-ES" dirty="0">
                <a:latin typeface="Arial" pitchFamily="34" charset="0"/>
                <a:cs typeface="Arial" pitchFamily="34" charset="0"/>
              </a:rPr>
              <a:t>1s, 187kA </a:t>
            </a:r>
            <a:r>
              <a:rPr lang="es-ES" dirty="0" smtClean="0">
                <a:latin typeface="Arial" pitchFamily="34" charset="0"/>
                <a:cs typeface="Arial" pitchFamily="34" charset="0"/>
              </a:rPr>
              <a:t>pico</a:t>
            </a:r>
            <a:endParaRPr lang="es-ES" dirty="0">
              <a:latin typeface="Arial" pitchFamily="34" charset="0"/>
              <a:cs typeface="Arial" pitchFamily="34" charset="0"/>
            </a:endParaRPr>
          </a:p>
          <a:p>
            <a:endParaRPr lang="es-ES" dirty="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Apartado 7.2 – Ensayo de Calentamiento: 2500A </a:t>
            </a:r>
            <a:r>
              <a:rPr lang="es-ES" dirty="0" err="1">
                <a:latin typeface="Arial" pitchFamily="34" charset="0"/>
                <a:cs typeface="Arial" pitchFamily="34" charset="0"/>
              </a:rPr>
              <a:t>rms</a:t>
            </a:r>
            <a:endParaRPr lang="es-ES" dirty="0">
              <a:latin typeface="Arial" pitchFamily="34" charset="0"/>
              <a:cs typeface="Arial" pitchFamily="34" charset="0"/>
            </a:endParaRPr>
          </a:p>
          <a:p>
            <a:endParaRPr lang="es-ES" dirty="0" smtClean="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Apartado 11.4 – Ensayo de precisión. </a:t>
            </a:r>
            <a:r>
              <a:rPr lang="es-ES" smtClean="0">
                <a:latin typeface="Arial" pitchFamily="34" charset="0"/>
                <a:cs typeface="Arial" pitchFamily="34" charset="0"/>
              </a:rPr>
              <a:t>Clase </a:t>
            </a:r>
            <a:r>
              <a:rPr lang="es-ES" dirty="0" smtClean="0">
                <a:latin typeface="Arial" pitchFamily="34" charset="0"/>
                <a:cs typeface="Arial" pitchFamily="34" charset="0"/>
              </a:rPr>
              <a:t>0.2%</a:t>
            </a:r>
            <a:endParaRPr lang="es-ES" dirty="0">
              <a:latin typeface="Arial" pitchFamily="34" charset="0"/>
              <a:cs typeface="Arial" pitchFamily="34" charset="0"/>
            </a:endParaRPr>
          </a:p>
        </p:txBody>
      </p:sp>
    </p:spTree>
    <p:extLst>
      <p:ext uri="{BB962C8B-B14F-4D97-AF65-F5344CB8AC3E}">
        <p14:creationId xmlns:p14="http://schemas.microsoft.com/office/powerpoint/2010/main" val="18543898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ctrTitle"/>
          </p:nvPr>
        </p:nvSpPr>
        <p:spPr>
          <a:xfrm>
            <a:off x="1403350" y="2420938"/>
            <a:ext cx="6337300" cy="1470025"/>
          </a:xfrm>
        </p:spPr>
        <p:txBody>
          <a:bodyPr>
            <a:normAutofit/>
          </a:bodyPr>
          <a:lstStyle/>
          <a:p>
            <a:pPr eaLnBrk="1" hangingPunct="1"/>
            <a:r>
              <a:rPr lang="es-ES" sz="3200" dirty="0" smtClean="0">
                <a:latin typeface="Arial" charset="0"/>
                <a:cs typeface="Arial" charset="0"/>
              </a:rPr>
              <a:t>Beneficios Destacables</a:t>
            </a:r>
            <a:endParaRPr sz="3200" dirty="0" smtClean="0">
              <a:latin typeface="Arial" charset="0"/>
              <a:cs typeface="Arial" charset="0"/>
            </a:endParaRPr>
          </a:p>
        </p:txBody>
      </p:sp>
    </p:spTree>
    <p:extLst>
      <p:ext uri="{BB962C8B-B14F-4D97-AF65-F5344CB8AC3E}">
        <p14:creationId xmlns:p14="http://schemas.microsoft.com/office/powerpoint/2010/main" val="3003788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Beneficios Destacables</a:t>
            </a:r>
            <a:endParaRPr lang="es-ES" sz="2800" dirty="0">
              <a:solidFill>
                <a:srgbClr val="009AC5"/>
              </a:solidFill>
              <a:latin typeface="Arial" charset="0"/>
              <a:ea typeface="+mj-ea"/>
            </a:endParaRPr>
          </a:p>
        </p:txBody>
      </p:sp>
      <p:sp>
        <p:nvSpPr>
          <p:cNvPr id="13" name="12 CuadroTexto"/>
          <p:cNvSpPr txBox="1"/>
          <p:nvPr/>
        </p:nvSpPr>
        <p:spPr>
          <a:xfrm>
            <a:off x="2697167" y="1812060"/>
            <a:ext cx="5403228" cy="1477328"/>
          </a:xfrm>
          <a:prstGeom prst="rect">
            <a:avLst/>
          </a:prstGeom>
          <a:noFill/>
        </p:spPr>
        <p:txBody>
          <a:bodyPr wrap="square" rtlCol="0">
            <a:spAutoFit/>
          </a:bodyPr>
          <a:lstStyle/>
          <a:p>
            <a:pPr marL="285750" indent="-285750">
              <a:buFont typeface="Arial" pitchFamily="34" charset="0"/>
              <a:buChar char="•"/>
            </a:pPr>
            <a:r>
              <a:rPr lang="es-ES" dirty="0" smtClean="0">
                <a:latin typeface="Arial" pitchFamily="34" charset="0"/>
                <a:cs typeface="Arial" pitchFamily="34" charset="0"/>
              </a:rPr>
              <a:t>Sensor  óptico pasivo basado en fibras ópticas.</a:t>
            </a:r>
          </a:p>
          <a:p>
            <a:pPr marL="285750" indent="-285750">
              <a:buFont typeface="Arial" pitchFamily="34" charset="0"/>
              <a:buChar char="•"/>
            </a:pPr>
            <a:r>
              <a:rPr lang="es-ES" dirty="0" smtClean="0">
                <a:latin typeface="Arial" pitchFamily="34" charset="0"/>
                <a:cs typeface="Arial" pitchFamily="34" charset="0"/>
              </a:rPr>
              <a:t>No requiere mantenimiento.</a:t>
            </a:r>
          </a:p>
          <a:p>
            <a:pPr marL="285750" indent="-285750">
              <a:buFont typeface="Arial" pitchFamily="34" charset="0"/>
              <a:buChar char="•"/>
            </a:pPr>
            <a:r>
              <a:rPr lang="es-ES" dirty="0" smtClean="0">
                <a:latin typeface="Arial" pitchFamily="34" charset="0"/>
                <a:cs typeface="Arial" pitchFamily="34" charset="0"/>
              </a:rPr>
              <a:t>Larga vida útil.</a:t>
            </a:r>
          </a:p>
          <a:p>
            <a:pPr marL="285750" indent="-285750">
              <a:buFont typeface="Arial" pitchFamily="34" charset="0"/>
              <a:buChar char="•"/>
            </a:pPr>
            <a:r>
              <a:rPr lang="es-ES" dirty="0" smtClean="0">
                <a:latin typeface="Arial" pitchFamily="34" charset="0"/>
                <a:cs typeface="Arial" pitchFamily="34" charset="0"/>
              </a:rPr>
              <a:t>No se satura.</a:t>
            </a:r>
          </a:p>
          <a:p>
            <a:pPr marL="285750" indent="-285750">
              <a:buFont typeface="Arial" pitchFamily="34" charset="0"/>
              <a:buChar char="•"/>
            </a:pPr>
            <a:r>
              <a:rPr lang="es-ES" dirty="0" smtClean="0">
                <a:latin typeface="Arial" pitchFamily="34" charset="0"/>
                <a:cs typeface="Arial" pitchFamily="34" charset="0"/>
              </a:rPr>
              <a:t>Interfaz digital Bus de Proceso</a:t>
            </a:r>
          </a:p>
        </p:txBody>
      </p:sp>
      <p:pic>
        <p:nvPicPr>
          <p:cNvPr id="24" name="23 Imagen"/>
          <p:cNvPicPr/>
          <p:nvPr/>
        </p:nvPicPr>
        <p:blipFill rotWithShape="1">
          <a:blip r:embed="rId3"/>
          <a:srcRect l="61351" t="51014" r="29130" b="36118"/>
          <a:stretch/>
        </p:blipFill>
        <p:spPr bwMode="auto">
          <a:xfrm>
            <a:off x="856029" y="1746224"/>
            <a:ext cx="1627742" cy="1584176"/>
          </a:xfrm>
          <a:prstGeom prst="rect">
            <a:avLst/>
          </a:prstGeom>
          <a:ln>
            <a:noFill/>
          </a:ln>
          <a:extLst>
            <a:ext uri="{53640926-AAD7-44D8-BBD7-CCE9431645EC}">
              <a14:shadowObscured xmlns:a14="http://schemas.microsoft.com/office/drawing/2010/main"/>
            </a:ext>
          </a:extLst>
        </p:spPr>
      </p:pic>
      <p:sp>
        <p:nvSpPr>
          <p:cNvPr id="15" name="14 CuadroTexto"/>
          <p:cNvSpPr txBox="1"/>
          <p:nvPr/>
        </p:nvSpPr>
        <p:spPr>
          <a:xfrm rot="16200000">
            <a:off x="-283141" y="2307481"/>
            <a:ext cx="1675010" cy="461665"/>
          </a:xfrm>
          <a:prstGeom prst="rect">
            <a:avLst/>
          </a:prstGeom>
          <a:noFill/>
        </p:spPr>
        <p:txBody>
          <a:bodyPr wrap="none" rtlCol="0">
            <a:spAutoFit/>
          </a:bodyPr>
          <a:lstStyle/>
          <a:p>
            <a:r>
              <a:rPr lang="es-ES" sz="2400" dirty="0" smtClean="0">
                <a:latin typeface="Arial" pitchFamily="34" charset="0"/>
                <a:cs typeface="Arial" pitchFamily="34" charset="0"/>
              </a:rPr>
              <a:t>Tecnología</a:t>
            </a:r>
            <a:endParaRPr lang="es-ES" sz="2400" dirty="0">
              <a:latin typeface="Arial" pitchFamily="34" charset="0"/>
              <a:cs typeface="Arial" pitchFamily="34" charset="0"/>
            </a:endParaRPr>
          </a:p>
        </p:txBody>
      </p:sp>
      <p:pic>
        <p:nvPicPr>
          <p:cNvPr id="26" name="25 Imagen"/>
          <p:cNvPicPr/>
          <p:nvPr/>
        </p:nvPicPr>
        <p:blipFill rotWithShape="1">
          <a:blip r:embed="rId4"/>
          <a:srcRect l="40267" t="52027" r="53085" b="35198"/>
          <a:stretch/>
        </p:blipFill>
        <p:spPr bwMode="auto">
          <a:xfrm>
            <a:off x="856029" y="4141318"/>
            <a:ext cx="1627742" cy="1538757"/>
          </a:xfrm>
          <a:prstGeom prst="rect">
            <a:avLst/>
          </a:prstGeom>
          <a:ln>
            <a:noFill/>
          </a:ln>
          <a:extLst>
            <a:ext uri="{53640926-AAD7-44D8-BBD7-CCE9431645EC}">
              <a14:shadowObscured xmlns:a14="http://schemas.microsoft.com/office/drawing/2010/main"/>
            </a:ext>
          </a:extLst>
        </p:spPr>
      </p:pic>
      <p:sp>
        <p:nvSpPr>
          <p:cNvPr id="27" name="26 CuadroTexto"/>
          <p:cNvSpPr txBox="1"/>
          <p:nvPr/>
        </p:nvSpPr>
        <p:spPr>
          <a:xfrm rot="16200000">
            <a:off x="-18071" y="4683745"/>
            <a:ext cx="1144865" cy="461665"/>
          </a:xfrm>
          <a:prstGeom prst="rect">
            <a:avLst/>
          </a:prstGeom>
          <a:noFill/>
        </p:spPr>
        <p:txBody>
          <a:bodyPr wrap="none" rtlCol="0">
            <a:spAutoFit/>
          </a:bodyPr>
          <a:lstStyle/>
          <a:p>
            <a:r>
              <a:rPr lang="es-ES" sz="2400" dirty="0" smtClean="0">
                <a:latin typeface="Arial" pitchFamily="34" charset="0"/>
                <a:cs typeface="Arial" pitchFamily="34" charset="0"/>
              </a:rPr>
              <a:t>Diseño</a:t>
            </a:r>
            <a:endParaRPr lang="es-ES" sz="2400" dirty="0">
              <a:latin typeface="Arial" pitchFamily="34" charset="0"/>
              <a:cs typeface="Arial" pitchFamily="34" charset="0"/>
            </a:endParaRPr>
          </a:p>
        </p:txBody>
      </p:sp>
      <p:sp>
        <p:nvSpPr>
          <p:cNvPr id="28" name="27 CuadroTexto"/>
          <p:cNvSpPr txBox="1"/>
          <p:nvPr/>
        </p:nvSpPr>
        <p:spPr>
          <a:xfrm>
            <a:off x="2699794" y="4023891"/>
            <a:ext cx="5976662" cy="1754326"/>
          </a:xfrm>
          <a:prstGeom prst="rect">
            <a:avLst/>
          </a:prstGeom>
          <a:noFill/>
        </p:spPr>
        <p:txBody>
          <a:bodyPr wrap="square" rtlCol="0">
            <a:spAutoFit/>
          </a:bodyPr>
          <a:lstStyle/>
          <a:p>
            <a:pPr marL="285750" indent="-285750">
              <a:buFont typeface="Arial" pitchFamily="34" charset="0"/>
              <a:buChar char="•"/>
            </a:pPr>
            <a:r>
              <a:rPr lang="es-ES" dirty="0" smtClean="0">
                <a:latin typeface="Arial" pitchFamily="34" charset="0"/>
                <a:cs typeface="Arial" pitchFamily="34" charset="0"/>
              </a:rPr>
              <a:t>Tamaño y peso reducidos que facilitan su integración en la subestación y reducen costes de instalación. </a:t>
            </a:r>
          </a:p>
          <a:p>
            <a:pPr marL="285750" indent="-285750">
              <a:buFont typeface="Arial" pitchFamily="34" charset="0"/>
              <a:buChar char="•"/>
            </a:pPr>
            <a:r>
              <a:rPr lang="es-ES" dirty="0" smtClean="0">
                <a:latin typeface="Arial" pitchFamily="34" charset="0"/>
                <a:cs typeface="Arial" pitchFamily="34" charset="0"/>
              </a:rPr>
              <a:t>Se utiliza fibra óptica estándar mono-modo para la conexión entre el sensor óptico y la </a:t>
            </a:r>
            <a:r>
              <a:rPr lang="es-ES" dirty="0" err="1">
                <a:latin typeface="Arial" pitchFamily="34" charset="0"/>
                <a:cs typeface="Arial" pitchFamily="34" charset="0"/>
              </a:rPr>
              <a:t>M</a:t>
            </a:r>
            <a:r>
              <a:rPr lang="es-ES" dirty="0" err="1" smtClean="0">
                <a:latin typeface="Arial" pitchFamily="34" charset="0"/>
                <a:cs typeface="Arial" pitchFamily="34" charset="0"/>
              </a:rPr>
              <a:t>erging</a:t>
            </a:r>
            <a:r>
              <a:rPr lang="es-ES" dirty="0" smtClean="0">
                <a:latin typeface="Arial" pitchFamily="34" charset="0"/>
                <a:cs typeface="Arial" pitchFamily="34" charset="0"/>
              </a:rPr>
              <a:t> </a:t>
            </a:r>
            <a:r>
              <a:rPr lang="es-ES" dirty="0" err="1" smtClean="0">
                <a:latin typeface="Arial" pitchFamily="34" charset="0"/>
                <a:cs typeface="Arial" pitchFamily="34" charset="0"/>
              </a:rPr>
              <a:t>Unit</a:t>
            </a:r>
            <a:r>
              <a:rPr lang="es-ES" dirty="0" smtClean="0">
                <a:latin typeface="Arial" pitchFamily="34" charset="0"/>
                <a:cs typeface="Arial" pitchFamily="34" charset="0"/>
              </a:rPr>
              <a:t>. No se requiere el uso de herramientas ni personal especialmente cualificados.</a:t>
            </a:r>
          </a:p>
        </p:txBody>
      </p:sp>
    </p:spTree>
    <p:extLst>
      <p:ext uri="{BB962C8B-B14F-4D97-AF65-F5344CB8AC3E}">
        <p14:creationId xmlns:p14="http://schemas.microsoft.com/office/powerpoint/2010/main" val="21142777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Beneficios Destacables</a:t>
            </a:r>
            <a:endParaRPr lang="es-ES" sz="2800" dirty="0">
              <a:solidFill>
                <a:srgbClr val="009AC5"/>
              </a:solidFill>
              <a:latin typeface="Arial" charset="0"/>
              <a:ea typeface="+mj-ea"/>
            </a:endParaRPr>
          </a:p>
        </p:txBody>
      </p:sp>
      <p:sp>
        <p:nvSpPr>
          <p:cNvPr id="13" name="12 CuadroTexto"/>
          <p:cNvSpPr txBox="1"/>
          <p:nvPr/>
        </p:nvSpPr>
        <p:spPr>
          <a:xfrm>
            <a:off x="2697167" y="1940639"/>
            <a:ext cx="5403225" cy="1200329"/>
          </a:xfrm>
          <a:prstGeom prst="rect">
            <a:avLst/>
          </a:prstGeom>
          <a:noFill/>
        </p:spPr>
        <p:txBody>
          <a:bodyPr wrap="square" rtlCol="0">
            <a:spAutoFit/>
          </a:bodyPr>
          <a:lstStyle>
            <a:defPPr>
              <a:defRPr lang="es-ES"/>
            </a:defPPr>
            <a:lvl1pPr marL="285750" indent="-285750">
              <a:buFont typeface="Arial" pitchFamily="34" charset="0"/>
              <a:buChar char="•"/>
              <a:defRPr>
                <a:latin typeface="Arial" pitchFamily="34" charset="0"/>
                <a:cs typeface="Arial" pitchFamily="34" charset="0"/>
              </a:defRPr>
            </a:lvl1pPr>
          </a:lstStyle>
          <a:p>
            <a:r>
              <a:rPr lang="es-ES" dirty="0" smtClean="0"/>
              <a:t>Amplio ancho de banda, midiendo tanto CC como CA (50-60 Hz) hasta el harmónico 128 (256 muestras por ciclo) con alta precisión de medida sobre un rango dinámico ilimitado.</a:t>
            </a:r>
          </a:p>
        </p:txBody>
      </p:sp>
      <p:sp>
        <p:nvSpPr>
          <p:cNvPr id="15" name="14 CuadroTexto"/>
          <p:cNvSpPr txBox="1"/>
          <p:nvPr/>
        </p:nvSpPr>
        <p:spPr>
          <a:xfrm rot="16200000">
            <a:off x="-419622" y="2307481"/>
            <a:ext cx="1947969" cy="461665"/>
          </a:xfrm>
          <a:prstGeom prst="rect">
            <a:avLst/>
          </a:prstGeom>
          <a:noFill/>
        </p:spPr>
        <p:txBody>
          <a:bodyPr wrap="none" rtlCol="0">
            <a:spAutoFit/>
          </a:bodyPr>
          <a:lstStyle/>
          <a:p>
            <a:r>
              <a:rPr lang="es-ES" sz="2400" dirty="0" smtClean="0">
                <a:latin typeface="Arial" pitchFamily="34" charset="0"/>
                <a:cs typeface="Arial" pitchFamily="34" charset="0"/>
              </a:rPr>
              <a:t>Performance</a:t>
            </a:r>
            <a:endParaRPr lang="es-ES" sz="2400" dirty="0">
              <a:latin typeface="Arial" pitchFamily="34" charset="0"/>
              <a:cs typeface="Arial" pitchFamily="34" charset="0"/>
            </a:endParaRPr>
          </a:p>
        </p:txBody>
      </p:sp>
      <p:sp>
        <p:nvSpPr>
          <p:cNvPr id="27" name="26 CuadroTexto"/>
          <p:cNvSpPr txBox="1"/>
          <p:nvPr/>
        </p:nvSpPr>
        <p:spPr>
          <a:xfrm rot="16200000">
            <a:off x="-240886" y="4683745"/>
            <a:ext cx="1590500" cy="461665"/>
          </a:xfrm>
          <a:prstGeom prst="rect">
            <a:avLst/>
          </a:prstGeom>
          <a:noFill/>
        </p:spPr>
        <p:txBody>
          <a:bodyPr wrap="none" rtlCol="0">
            <a:spAutoFit/>
          </a:bodyPr>
          <a:lstStyle/>
          <a:p>
            <a:r>
              <a:rPr lang="es-ES" sz="2400" dirty="0" smtClean="0">
                <a:latin typeface="Arial" pitchFamily="34" charset="0"/>
                <a:cs typeface="Arial" pitchFamily="34" charset="0"/>
              </a:rPr>
              <a:t>Aplicación</a:t>
            </a:r>
            <a:endParaRPr lang="es-ES" sz="2400" dirty="0">
              <a:latin typeface="Arial" pitchFamily="34" charset="0"/>
              <a:cs typeface="Arial" pitchFamily="34" charset="0"/>
            </a:endParaRPr>
          </a:p>
        </p:txBody>
      </p:sp>
      <p:sp>
        <p:nvSpPr>
          <p:cNvPr id="28" name="27 CuadroTexto"/>
          <p:cNvSpPr txBox="1"/>
          <p:nvPr/>
        </p:nvSpPr>
        <p:spPr>
          <a:xfrm>
            <a:off x="2699794" y="4316903"/>
            <a:ext cx="5400598" cy="1200329"/>
          </a:xfrm>
          <a:prstGeom prst="rect">
            <a:avLst/>
          </a:prstGeom>
          <a:noFill/>
        </p:spPr>
        <p:txBody>
          <a:bodyPr wrap="square" rtlCol="0">
            <a:spAutoFit/>
          </a:bodyPr>
          <a:lstStyle/>
          <a:p>
            <a:pPr marL="285750" indent="-285750">
              <a:buFont typeface="Arial" pitchFamily="34" charset="0"/>
              <a:buChar char="•"/>
            </a:pPr>
            <a:r>
              <a:rPr lang="es-ES" dirty="0" smtClean="0">
                <a:latin typeface="Arial" pitchFamily="34" charset="0"/>
                <a:cs typeface="Arial" pitchFamily="34" charset="0"/>
              </a:rPr>
              <a:t>Transformador de corriente UNIVERSAL.</a:t>
            </a:r>
          </a:p>
          <a:p>
            <a:pPr marL="285750" indent="-285750">
              <a:buFont typeface="Arial" pitchFamily="34" charset="0"/>
              <a:buChar char="•"/>
            </a:pPr>
            <a:r>
              <a:rPr lang="es-ES" dirty="0" smtClean="0">
                <a:latin typeface="Arial" pitchFamily="34" charset="0"/>
                <a:cs typeface="Arial" pitchFamily="34" charset="0"/>
              </a:rPr>
              <a:t>El cliente especifica un solo elemento sensor para toda la red que podrá ser utilizado tanto para medida como para protección.</a:t>
            </a:r>
          </a:p>
        </p:txBody>
      </p:sp>
      <p:pic>
        <p:nvPicPr>
          <p:cNvPr id="10" name="9 Imagen"/>
          <p:cNvPicPr/>
          <p:nvPr/>
        </p:nvPicPr>
        <p:blipFill rotWithShape="1">
          <a:blip r:embed="rId3"/>
          <a:srcRect l="72938" t="50845" r="17341" b="31188"/>
          <a:stretch/>
        </p:blipFill>
        <p:spPr bwMode="auto">
          <a:xfrm>
            <a:off x="856029" y="1766999"/>
            <a:ext cx="1627742" cy="1589993"/>
          </a:xfrm>
          <a:prstGeom prst="rect">
            <a:avLst/>
          </a:prstGeom>
          <a:ln>
            <a:noFill/>
          </a:ln>
          <a:extLst>
            <a:ext uri="{53640926-AAD7-44D8-BBD7-CCE9431645EC}">
              <a14:shadowObscured xmlns:a14="http://schemas.microsoft.com/office/drawing/2010/main"/>
            </a:ext>
          </a:extLst>
        </p:spPr>
      </p:pic>
      <p:pic>
        <p:nvPicPr>
          <p:cNvPr id="11" name="10 Imagen"/>
          <p:cNvPicPr/>
          <p:nvPr/>
        </p:nvPicPr>
        <p:blipFill rotWithShape="1">
          <a:blip r:embed="rId4"/>
          <a:srcRect l="50905" t="51107" r="40722" b="36031"/>
          <a:stretch/>
        </p:blipFill>
        <p:spPr bwMode="auto">
          <a:xfrm>
            <a:off x="856029" y="4149080"/>
            <a:ext cx="1627742" cy="15387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7369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Beneficios Destacables</a:t>
            </a:r>
            <a:endParaRPr lang="es-ES" sz="2800" dirty="0">
              <a:solidFill>
                <a:srgbClr val="009AC5"/>
              </a:solidFill>
              <a:latin typeface="Arial" charset="0"/>
              <a:ea typeface="+mj-ea"/>
            </a:endParaRPr>
          </a:p>
        </p:txBody>
      </p:sp>
      <p:sp>
        <p:nvSpPr>
          <p:cNvPr id="13" name="12 CuadroTexto"/>
          <p:cNvSpPr txBox="1"/>
          <p:nvPr/>
        </p:nvSpPr>
        <p:spPr>
          <a:xfrm>
            <a:off x="2697167" y="2206605"/>
            <a:ext cx="3963065" cy="646331"/>
          </a:xfrm>
          <a:prstGeom prst="rect">
            <a:avLst/>
          </a:prstGeom>
          <a:noFill/>
        </p:spPr>
        <p:txBody>
          <a:bodyPr wrap="square" rtlCol="0">
            <a:spAutoFit/>
          </a:bodyPr>
          <a:lstStyle>
            <a:defPPr>
              <a:defRPr lang="es-ES"/>
            </a:defPPr>
            <a:lvl1pPr marL="285750" indent="-285750">
              <a:buFont typeface="Arial" pitchFamily="34" charset="0"/>
              <a:buChar char="•"/>
              <a:defRPr>
                <a:latin typeface="Arial" pitchFamily="34" charset="0"/>
                <a:cs typeface="Arial" pitchFamily="34" charset="0"/>
              </a:defRPr>
            </a:lvl1pPr>
          </a:lstStyle>
          <a:p>
            <a:r>
              <a:rPr lang="es-ES" dirty="0" smtClean="0"/>
              <a:t>Aislamiento sólido y seco.</a:t>
            </a:r>
          </a:p>
          <a:p>
            <a:r>
              <a:rPr lang="es-ES" dirty="0" smtClean="0"/>
              <a:t>No se utiliza aceite o SF6.</a:t>
            </a:r>
          </a:p>
        </p:txBody>
      </p:sp>
      <p:sp>
        <p:nvSpPr>
          <p:cNvPr id="15" name="14 CuadroTexto"/>
          <p:cNvSpPr txBox="1"/>
          <p:nvPr/>
        </p:nvSpPr>
        <p:spPr>
          <a:xfrm rot="16200000">
            <a:off x="-642758" y="2283113"/>
            <a:ext cx="2394245" cy="461665"/>
          </a:xfrm>
          <a:prstGeom prst="rect">
            <a:avLst/>
          </a:prstGeom>
          <a:noFill/>
        </p:spPr>
        <p:txBody>
          <a:bodyPr wrap="none" rtlCol="0">
            <a:spAutoFit/>
          </a:bodyPr>
          <a:lstStyle/>
          <a:p>
            <a:r>
              <a:rPr lang="es-ES" sz="2400" dirty="0" smtClean="0">
                <a:latin typeface="Arial" pitchFamily="34" charset="0"/>
                <a:cs typeface="Arial" pitchFamily="34" charset="0"/>
              </a:rPr>
              <a:t>Medio Ambiente</a:t>
            </a:r>
            <a:endParaRPr lang="es-ES" sz="2400" dirty="0">
              <a:latin typeface="Arial" pitchFamily="34" charset="0"/>
              <a:cs typeface="Arial" pitchFamily="34" charset="0"/>
            </a:endParaRPr>
          </a:p>
        </p:txBody>
      </p:sp>
      <p:sp>
        <p:nvSpPr>
          <p:cNvPr id="27" name="26 CuadroTexto"/>
          <p:cNvSpPr txBox="1"/>
          <p:nvPr/>
        </p:nvSpPr>
        <p:spPr>
          <a:xfrm rot="16200000">
            <a:off x="-240887" y="4683745"/>
            <a:ext cx="1590500" cy="461665"/>
          </a:xfrm>
          <a:prstGeom prst="rect">
            <a:avLst/>
          </a:prstGeom>
          <a:noFill/>
        </p:spPr>
        <p:txBody>
          <a:bodyPr wrap="none" rtlCol="0">
            <a:spAutoFit/>
          </a:bodyPr>
          <a:lstStyle/>
          <a:p>
            <a:r>
              <a:rPr lang="es-ES" sz="2400" dirty="0" smtClean="0">
                <a:latin typeface="Arial" pitchFamily="34" charset="0"/>
                <a:cs typeface="Arial" pitchFamily="34" charset="0"/>
              </a:rPr>
              <a:t>Seguridad</a:t>
            </a:r>
            <a:endParaRPr lang="es-ES" sz="2400" dirty="0">
              <a:latin typeface="Arial" pitchFamily="34" charset="0"/>
              <a:cs typeface="Arial" pitchFamily="34" charset="0"/>
            </a:endParaRPr>
          </a:p>
        </p:txBody>
      </p:sp>
      <p:sp>
        <p:nvSpPr>
          <p:cNvPr id="28" name="27 CuadroTexto"/>
          <p:cNvSpPr txBox="1"/>
          <p:nvPr/>
        </p:nvSpPr>
        <p:spPr>
          <a:xfrm>
            <a:off x="2699794" y="4449886"/>
            <a:ext cx="5400598" cy="923330"/>
          </a:xfrm>
          <a:prstGeom prst="rect">
            <a:avLst/>
          </a:prstGeom>
          <a:noFill/>
        </p:spPr>
        <p:txBody>
          <a:bodyPr wrap="square" rtlCol="0">
            <a:spAutoFit/>
          </a:bodyPr>
          <a:lstStyle/>
          <a:p>
            <a:pPr marL="285750" indent="-285750">
              <a:buFont typeface="Arial" pitchFamily="34" charset="0"/>
              <a:buChar char="•"/>
            </a:pPr>
            <a:r>
              <a:rPr lang="es-ES" dirty="0" smtClean="0">
                <a:latin typeface="Arial" pitchFamily="34" charset="0"/>
                <a:cs typeface="Arial" pitchFamily="34" charset="0"/>
              </a:rPr>
              <a:t>Aislamiento galvánico total.</a:t>
            </a:r>
          </a:p>
          <a:p>
            <a:pPr marL="285750" indent="-285750">
              <a:buFont typeface="Arial" pitchFamily="34" charset="0"/>
              <a:buChar char="•"/>
            </a:pPr>
            <a:r>
              <a:rPr lang="es-ES" dirty="0" smtClean="0">
                <a:latin typeface="Arial" pitchFamily="34" charset="0"/>
                <a:cs typeface="Arial" pitchFamily="34" charset="0"/>
              </a:rPr>
              <a:t>Sin riesgo de secundarios abiertos.</a:t>
            </a:r>
          </a:p>
          <a:p>
            <a:pPr marL="285750" indent="-285750">
              <a:buFont typeface="Arial" pitchFamily="34" charset="0"/>
              <a:buChar char="•"/>
            </a:pPr>
            <a:r>
              <a:rPr lang="es-ES" dirty="0" smtClean="0">
                <a:latin typeface="Arial" pitchFamily="34" charset="0"/>
                <a:cs typeface="Arial" pitchFamily="34" charset="0"/>
              </a:rPr>
              <a:t>Sin riesgo de modo de fallo explosivo.</a:t>
            </a:r>
          </a:p>
        </p:txBody>
      </p:sp>
      <p:pic>
        <p:nvPicPr>
          <p:cNvPr id="9" name="8 Imagen"/>
          <p:cNvPicPr/>
          <p:nvPr/>
        </p:nvPicPr>
        <p:blipFill rotWithShape="1">
          <a:blip r:embed="rId3"/>
          <a:srcRect l="50145" t="51351" r="40358" b="37500"/>
          <a:stretch/>
        </p:blipFill>
        <p:spPr bwMode="auto">
          <a:xfrm>
            <a:off x="811662" y="1772816"/>
            <a:ext cx="1672109" cy="1586119"/>
          </a:xfrm>
          <a:prstGeom prst="rect">
            <a:avLst/>
          </a:prstGeom>
          <a:ln>
            <a:noFill/>
          </a:ln>
          <a:extLst>
            <a:ext uri="{53640926-AAD7-44D8-BBD7-CCE9431645EC}">
              <a14:shadowObscured xmlns:a14="http://schemas.microsoft.com/office/drawing/2010/main"/>
            </a:ext>
          </a:extLst>
        </p:spPr>
      </p:pic>
      <p:pic>
        <p:nvPicPr>
          <p:cNvPr id="12" name="11 Imagen"/>
          <p:cNvPicPr/>
          <p:nvPr/>
        </p:nvPicPr>
        <p:blipFill rotWithShape="1">
          <a:blip r:embed="rId4"/>
          <a:srcRect l="28058" t="32762" r="64693" b="54857"/>
          <a:stretch/>
        </p:blipFill>
        <p:spPr bwMode="auto">
          <a:xfrm>
            <a:off x="856029" y="4149080"/>
            <a:ext cx="1627742" cy="15685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7196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smtClean="0">
                <a:solidFill>
                  <a:srgbClr val="009AC5"/>
                </a:solidFill>
                <a:latin typeface="Arial" charset="0"/>
                <a:ea typeface="+mj-ea"/>
              </a:rPr>
              <a:t>Beneficios Destacables</a:t>
            </a:r>
            <a:endParaRPr lang="es-ES" sz="2800" dirty="0">
              <a:solidFill>
                <a:srgbClr val="009AC5"/>
              </a:solidFill>
              <a:latin typeface="Arial" charset="0"/>
              <a:ea typeface="+mj-ea"/>
            </a:endParaRPr>
          </a:p>
        </p:txBody>
      </p:sp>
      <p:sp>
        <p:nvSpPr>
          <p:cNvPr id="13" name="12 CuadroTexto"/>
          <p:cNvSpPr txBox="1"/>
          <p:nvPr/>
        </p:nvSpPr>
        <p:spPr>
          <a:xfrm>
            <a:off x="2697166" y="2012647"/>
            <a:ext cx="5043186" cy="1200329"/>
          </a:xfrm>
          <a:prstGeom prst="rect">
            <a:avLst/>
          </a:prstGeom>
          <a:noFill/>
        </p:spPr>
        <p:txBody>
          <a:bodyPr wrap="square" rtlCol="0">
            <a:spAutoFit/>
          </a:bodyPr>
          <a:lstStyle>
            <a:defPPr>
              <a:defRPr lang="es-ES"/>
            </a:defPPr>
            <a:lvl1pPr marL="285750" indent="-285750">
              <a:buFont typeface="Arial" pitchFamily="34" charset="0"/>
              <a:buChar char="•"/>
              <a:defRPr>
                <a:latin typeface="Arial" pitchFamily="34" charset="0"/>
                <a:cs typeface="Arial" pitchFamily="34" charset="0"/>
              </a:defRPr>
            </a:lvl1pPr>
          </a:lstStyle>
          <a:p>
            <a:r>
              <a:rPr lang="es-ES" dirty="0" smtClean="0"/>
              <a:t>Reducción en costes de instalación.</a:t>
            </a:r>
          </a:p>
          <a:p>
            <a:r>
              <a:rPr lang="es-ES" dirty="0" smtClean="0"/>
              <a:t>Reducción en costes de mantenimiento.</a:t>
            </a:r>
          </a:p>
          <a:p>
            <a:r>
              <a:rPr lang="es-ES" dirty="0" smtClean="0"/>
              <a:t>Reducción en costes a lo largo del ciclo de vida total.</a:t>
            </a:r>
          </a:p>
        </p:txBody>
      </p:sp>
      <p:sp>
        <p:nvSpPr>
          <p:cNvPr id="15" name="14 CuadroTexto"/>
          <p:cNvSpPr txBox="1"/>
          <p:nvPr/>
        </p:nvSpPr>
        <p:spPr>
          <a:xfrm rot="16200000">
            <a:off x="-402789" y="2283113"/>
            <a:ext cx="1914307" cy="461665"/>
          </a:xfrm>
          <a:prstGeom prst="rect">
            <a:avLst/>
          </a:prstGeom>
          <a:noFill/>
        </p:spPr>
        <p:txBody>
          <a:bodyPr wrap="none" rtlCol="0">
            <a:spAutoFit/>
          </a:bodyPr>
          <a:lstStyle/>
          <a:p>
            <a:r>
              <a:rPr lang="es-ES" sz="2400" dirty="0" smtClean="0">
                <a:latin typeface="Arial" pitchFamily="34" charset="0"/>
                <a:cs typeface="Arial" pitchFamily="34" charset="0"/>
              </a:rPr>
              <a:t>Presupuesto</a:t>
            </a:r>
            <a:endParaRPr lang="es-ES" sz="2400" dirty="0">
              <a:latin typeface="Arial" pitchFamily="34" charset="0"/>
              <a:cs typeface="Arial" pitchFamily="34" charset="0"/>
            </a:endParaRPr>
          </a:p>
        </p:txBody>
      </p:sp>
      <p:sp>
        <p:nvSpPr>
          <p:cNvPr id="27" name="26 CuadroTexto"/>
          <p:cNvSpPr txBox="1"/>
          <p:nvPr/>
        </p:nvSpPr>
        <p:spPr>
          <a:xfrm rot="16200000">
            <a:off x="-163142" y="4683745"/>
            <a:ext cx="1435008" cy="461665"/>
          </a:xfrm>
          <a:prstGeom prst="rect">
            <a:avLst/>
          </a:prstGeom>
          <a:noFill/>
        </p:spPr>
        <p:txBody>
          <a:bodyPr wrap="none" rtlCol="0">
            <a:spAutoFit/>
          </a:bodyPr>
          <a:lstStyle/>
          <a:p>
            <a:r>
              <a:rPr lang="es-ES" sz="2400" dirty="0" smtClean="0">
                <a:latin typeface="Arial" pitchFamily="34" charset="0"/>
                <a:cs typeface="Arial" pitchFamily="34" charset="0"/>
              </a:rPr>
              <a:t>Compras</a:t>
            </a:r>
            <a:endParaRPr lang="es-ES" sz="2400" dirty="0">
              <a:latin typeface="Arial" pitchFamily="34" charset="0"/>
              <a:cs typeface="Arial" pitchFamily="34" charset="0"/>
            </a:endParaRPr>
          </a:p>
        </p:txBody>
      </p:sp>
      <p:sp>
        <p:nvSpPr>
          <p:cNvPr id="28" name="27 CuadroTexto"/>
          <p:cNvSpPr txBox="1"/>
          <p:nvPr/>
        </p:nvSpPr>
        <p:spPr>
          <a:xfrm>
            <a:off x="2699794" y="4293096"/>
            <a:ext cx="5400598" cy="1200329"/>
          </a:xfrm>
          <a:prstGeom prst="rect">
            <a:avLst/>
          </a:prstGeom>
          <a:noFill/>
        </p:spPr>
        <p:txBody>
          <a:bodyPr wrap="square" rtlCol="0">
            <a:spAutoFit/>
          </a:bodyPr>
          <a:lstStyle/>
          <a:p>
            <a:pPr marL="285750" indent="-285750">
              <a:buFont typeface="Arial" pitchFamily="34" charset="0"/>
              <a:buChar char="•"/>
            </a:pPr>
            <a:r>
              <a:rPr lang="es-ES" smtClean="0"/>
              <a:t>Las referencias de compra se reducirían a un solo sensor optico y no más de 3 o 4 niveles de tensión.</a:t>
            </a:r>
          </a:p>
          <a:p>
            <a:pPr marL="285750" indent="-285750">
              <a:buFont typeface="Arial" pitchFamily="34" charset="0"/>
              <a:buChar char="•"/>
            </a:pPr>
            <a:r>
              <a:rPr lang="es-ES" smtClean="0"/>
              <a:t>Posibilidad de almacenar recámbios.</a:t>
            </a:r>
          </a:p>
          <a:p>
            <a:pPr marL="285750" indent="-285750">
              <a:buFont typeface="Arial" pitchFamily="34" charset="0"/>
              <a:buChar char="•"/>
            </a:pPr>
            <a:r>
              <a:rPr lang="es-ES" smtClean="0"/>
              <a:t>Reducción del plazo de entrega. 8 Semanas.</a:t>
            </a:r>
          </a:p>
        </p:txBody>
      </p:sp>
      <p:pic>
        <p:nvPicPr>
          <p:cNvPr id="10" name="9 Imagen"/>
          <p:cNvPicPr/>
          <p:nvPr/>
        </p:nvPicPr>
        <p:blipFill rotWithShape="1">
          <a:blip r:embed="rId3"/>
          <a:srcRect l="49955" t="51014" r="40358" b="37500"/>
          <a:stretch/>
        </p:blipFill>
        <p:spPr bwMode="auto">
          <a:xfrm>
            <a:off x="811662" y="1700808"/>
            <a:ext cx="1672109" cy="1626090"/>
          </a:xfrm>
          <a:prstGeom prst="rect">
            <a:avLst/>
          </a:prstGeom>
          <a:ln>
            <a:noFill/>
          </a:ln>
          <a:extLst>
            <a:ext uri="{53640926-AAD7-44D8-BBD7-CCE9431645EC}">
              <a14:shadowObscured xmlns:a14="http://schemas.microsoft.com/office/drawing/2010/main"/>
            </a:ext>
          </a:extLst>
        </p:spPr>
      </p:pic>
      <p:pic>
        <p:nvPicPr>
          <p:cNvPr id="11" name="10 Imagen"/>
          <p:cNvPicPr/>
          <p:nvPr/>
        </p:nvPicPr>
        <p:blipFill rotWithShape="1">
          <a:blip r:embed="rId4"/>
          <a:srcRect l="60782" t="49662" r="28012" b="31081"/>
          <a:stretch/>
        </p:blipFill>
        <p:spPr bwMode="auto">
          <a:xfrm>
            <a:off x="856029" y="4092738"/>
            <a:ext cx="1627742" cy="15685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04539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ctrTitle"/>
          </p:nvPr>
        </p:nvSpPr>
        <p:spPr>
          <a:xfrm>
            <a:off x="1403350" y="2420938"/>
            <a:ext cx="6337300" cy="1470025"/>
          </a:xfrm>
        </p:spPr>
        <p:txBody>
          <a:bodyPr>
            <a:normAutofit/>
          </a:bodyPr>
          <a:lstStyle/>
          <a:p>
            <a:pPr eaLnBrk="1" hangingPunct="1"/>
            <a:r>
              <a:rPr lang="es-ES" dirty="0" smtClean="0">
                <a:latin typeface="Arial" charset="0"/>
                <a:cs typeface="Arial" charset="0"/>
              </a:rPr>
              <a:t>Principales Referencias</a:t>
            </a:r>
            <a:endParaRPr dirty="0" smtClean="0">
              <a:latin typeface="Arial" charset="0"/>
              <a:cs typeface="Arial" charset="0"/>
            </a:endParaRPr>
          </a:p>
        </p:txBody>
      </p:sp>
    </p:spTree>
    <p:extLst>
      <p:ext uri="{BB962C8B-B14F-4D97-AF65-F5344CB8AC3E}">
        <p14:creationId xmlns:p14="http://schemas.microsoft.com/office/powerpoint/2010/main" val="3583341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err="1">
                <a:solidFill>
                  <a:srgbClr val="009AC5"/>
                </a:solidFill>
                <a:latin typeface="Arial" charset="0"/>
                <a:ea typeface="+mj-ea"/>
              </a:rPr>
              <a:t>PowerLink</a:t>
            </a:r>
            <a:r>
              <a:rPr lang="es-ES" sz="2800" dirty="0">
                <a:solidFill>
                  <a:srgbClr val="009AC5"/>
                </a:solidFill>
                <a:latin typeface="Arial" charset="0"/>
                <a:ea typeface="+mj-ea"/>
              </a:rPr>
              <a:t>, </a:t>
            </a:r>
            <a:r>
              <a:rPr lang="es-ES" sz="2800" dirty="0" err="1">
                <a:solidFill>
                  <a:srgbClr val="009AC5"/>
                </a:solidFill>
                <a:latin typeface="Arial" charset="0"/>
                <a:ea typeface="+mj-ea"/>
              </a:rPr>
              <a:t>Braemar</a:t>
            </a:r>
            <a:r>
              <a:rPr lang="es-ES" sz="2800" dirty="0">
                <a:solidFill>
                  <a:srgbClr val="009AC5"/>
                </a:solidFill>
                <a:latin typeface="Arial" charset="0"/>
                <a:ea typeface="+mj-ea"/>
              </a:rPr>
              <a:t> (Australia</a:t>
            </a:r>
            <a:r>
              <a:rPr lang="es-ES" sz="2800" dirty="0" smtClean="0">
                <a:solidFill>
                  <a:srgbClr val="009AC5"/>
                </a:solidFill>
                <a:latin typeface="Arial" charset="0"/>
                <a:ea typeface="+mj-ea"/>
              </a:rPr>
              <a:t>)</a:t>
            </a:r>
          </a:p>
          <a:p>
            <a:pPr algn="ctr"/>
            <a:r>
              <a:rPr lang="es-ES" sz="2800" dirty="0" smtClean="0">
                <a:solidFill>
                  <a:srgbClr val="009AC5"/>
                </a:solidFill>
                <a:latin typeface="Arial" charset="0"/>
                <a:ea typeface="+mj-ea"/>
              </a:rPr>
              <a:t>275kV </a:t>
            </a:r>
            <a:r>
              <a:rPr lang="es-ES" sz="2800" dirty="0">
                <a:solidFill>
                  <a:srgbClr val="009AC5"/>
                </a:solidFill>
                <a:latin typeface="Arial" charset="0"/>
                <a:ea typeface="+mj-ea"/>
              </a:rPr>
              <a:t>Protección</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l="32671" t="21280" r="8870" b="10001"/>
          <a:stretch>
            <a:fillRect/>
          </a:stretch>
        </p:blipFill>
        <p:spPr bwMode="auto">
          <a:xfrm>
            <a:off x="0" y="1070739"/>
            <a:ext cx="9143999" cy="5814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98978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err="1">
                <a:solidFill>
                  <a:srgbClr val="009AC5"/>
                </a:solidFill>
                <a:latin typeface="Arial" charset="0"/>
                <a:ea typeface="+mj-ea"/>
              </a:rPr>
              <a:t>PowerLink</a:t>
            </a:r>
            <a:r>
              <a:rPr lang="es-ES" sz="2800" dirty="0">
                <a:solidFill>
                  <a:srgbClr val="009AC5"/>
                </a:solidFill>
                <a:latin typeface="Arial" charset="0"/>
                <a:ea typeface="+mj-ea"/>
              </a:rPr>
              <a:t>, </a:t>
            </a:r>
            <a:r>
              <a:rPr lang="es-ES" sz="2800" dirty="0" err="1">
                <a:solidFill>
                  <a:srgbClr val="009AC5"/>
                </a:solidFill>
                <a:latin typeface="Arial" charset="0"/>
                <a:ea typeface="+mj-ea"/>
              </a:rPr>
              <a:t>Braemar</a:t>
            </a:r>
            <a:r>
              <a:rPr lang="es-ES" sz="2800" dirty="0">
                <a:solidFill>
                  <a:srgbClr val="009AC5"/>
                </a:solidFill>
                <a:latin typeface="Arial" charset="0"/>
                <a:ea typeface="+mj-ea"/>
              </a:rPr>
              <a:t> (Australia</a:t>
            </a:r>
            <a:r>
              <a:rPr lang="es-ES" sz="2800" dirty="0" smtClean="0">
                <a:solidFill>
                  <a:srgbClr val="009AC5"/>
                </a:solidFill>
                <a:latin typeface="Arial" charset="0"/>
                <a:ea typeface="+mj-ea"/>
              </a:rPr>
              <a:t>)</a:t>
            </a:r>
          </a:p>
          <a:p>
            <a:pPr algn="ctr"/>
            <a:r>
              <a:rPr lang="es-ES" sz="2800" dirty="0" smtClean="0">
                <a:solidFill>
                  <a:srgbClr val="009AC5"/>
                </a:solidFill>
                <a:latin typeface="Arial" charset="0"/>
                <a:ea typeface="+mj-ea"/>
              </a:rPr>
              <a:t>275kV </a:t>
            </a:r>
            <a:r>
              <a:rPr lang="es-ES" sz="2800" dirty="0">
                <a:solidFill>
                  <a:srgbClr val="009AC5"/>
                </a:solidFill>
                <a:latin typeface="Arial" charset="0"/>
                <a:ea typeface="+mj-ea"/>
              </a:rPr>
              <a:t>Protección</a:t>
            </a:r>
          </a:p>
        </p:txBody>
      </p:sp>
      <p:pic>
        <p:nvPicPr>
          <p:cNvPr id="4" name="Picture 4" descr="IMG_0089.JPG"/>
          <p:cNvPicPr>
            <a:picLocks noChangeAspect="1"/>
          </p:cNvPicPr>
          <p:nvPr/>
        </p:nvPicPr>
        <p:blipFill>
          <a:blip r:embed="rId3">
            <a:extLst>
              <a:ext uri="{28A0092B-C50C-407E-A947-70E740481C1C}">
                <a14:useLocalDpi xmlns:a14="http://schemas.microsoft.com/office/drawing/2010/main" val="0"/>
              </a:ext>
            </a:extLst>
          </a:blip>
          <a:srcRect b="7318"/>
          <a:stretch>
            <a:fillRect/>
          </a:stretch>
        </p:blipFill>
        <p:spPr bwMode="auto">
          <a:xfrm>
            <a:off x="0" y="1070739"/>
            <a:ext cx="9144000" cy="5822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1911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ES" sz="2800" dirty="0" err="1">
                <a:solidFill>
                  <a:srgbClr val="009AC5"/>
                </a:solidFill>
                <a:latin typeface="Arial" charset="0"/>
                <a:ea typeface="+mj-ea"/>
              </a:rPr>
              <a:t>PowerLink</a:t>
            </a:r>
            <a:r>
              <a:rPr lang="es-ES" sz="2800" dirty="0">
                <a:solidFill>
                  <a:srgbClr val="009AC5"/>
                </a:solidFill>
                <a:latin typeface="Arial" charset="0"/>
                <a:ea typeface="+mj-ea"/>
              </a:rPr>
              <a:t>, </a:t>
            </a:r>
            <a:r>
              <a:rPr lang="es-ES" sz="2800" dirty="0" err="1">
                <a:solidFill>
                  <a:srgbClr val="009AC5"/>
                </a:solidFill>
                <a:latin typeface="Arial" charset="0"/>
                <a:ea typeface="+mj-ea"/>
              </a:rPr>
              <a:t>Braemar</a:t>
            </a:r>
            <a:r>
              <a:rPr lang="es-ES" sz="2800" dirty="0">
                <a:solidFill>
                  <a:srgbClr val="009AC5"/>
                </a:solidFill>
                <a:latin typeface="Arial" charset="0"/>
                <a:ea typeface="+mj-ea"/>
              </a:rPr>
              <a:t> (Australia</a:t>
            </a:r>
            <a:r>
              <a:rPr lang="es-ES" sz="2800" dirty="0" smtClean="0">
                <a:solidFill>
                  <a:srgbClr val="009AC5"/>
                </a:solidFill>
                <a:latin typeface="Arial" charset="0"/>
                <a:ea typeface="+mj-ea"/>
              </a:rPr>
              <a:t>)</a:t>
            </a:r>
          </a:p>
          <a:p>
            <a:pPr algn="ctr"/>
            <a:r>
              <a:rPr lang="es-ES" sz="2800" dirty="0" smtClean="0">
                <a:solidFill>
                  <a:srgbClr val="009AC5"/>
                </a:solidFill>
                <a:latin typeface="Arial" charset="0"/>
                <a:ea typeface="+mj-ea"/>
              </a:rPr>
              <a:t>275kV </a:t>
            </a:r>
            <a:r>
              <a:rPr lang="es-ES" sz="2800" dirty="0">
                <a:solidFill>
                  <a:srgbClr val="009AC5"/>
                </a:solidFill>
                <a:latin typeface="Arial" charset="0"/>
                <a:ea typeface="+mj-ea"/>
              </a:rPr>
              <a:t>Protección</a:t>
            </a:r>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l="1373"/>
          <a:stretch>
            <a:fillRect/>
          </a:stretch>
        </p:blipFill>
        <p:spPr bwMode="auto">
          <a:xfrm>
            <a:off x="498475" y="1350963"/>
            <a:ext cx="8105775"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9119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Iberdrola</a:t>
            </a:r>
            <a:r>
              <a:rPr lang="es-ES" sz="2800" dirty="0">
                <a:solidFill>
                  <a:srgbClr val="009AC5"/>
                </a:solidFill>
                <a:latin typeface="Arial" charset="0"/>
                <a:ea typeface="+mj-ea"/>
              </a:rPr>
              <a:t>, Benavente </a:t>
            </a:r>
            <a:r>
              <a:rPr lang="es-ES" sz="2800" dirty="0" smtClean="0">
                <a:solidFill>
                  <a:srgbClr val="009AC5"/>
                </a:solidFill>
                <a:latin typeface="Arial" charset="0"/>
                <a:ea typeface="+mj-ea"/>
              </a:rPr>
              <a:t>(España) </a:t>
            </a:r>
          </a:p>
          <a:p>
            <a:pPr algn="ctr" eaLnBrk="0" hangingPunct="0"/>
            <a:r>
              <a:rPr lang="es-ES" sz="2800" dirty="0" smtClean="0">
                <a:solidFill>
                  <a:srgbClr val="009AC5"/>
                </a:solidFill>
                <a:latin typeface="Arial" charset="0"/>
                <a:ea typeface="+mj-ea"/>
              </a:rPr>
              <a:t>132kV </a:t>
            </a:r>
            <a:r>
              <a:rPr lang="es-ES" sz="2800" dirty="0">
                <a:solidFill>
                  <a:srgbClr val="009AC5"/>
                </a:solidFill>
                <a:latin typeface="Arial" charset="0"/>
                <a:ea typeface="+mj-ea"/>
              </a:rPr>
              <a:t>Protección</a:t>
            </a:r>
          </a:p>
        </p:txBody>
      </p:sp>
      <p:pic>
        <p:nvPicPr>
          <p:cNvPr id="3" name="57 Imagen" descr="Esquema 3.jpg"/>
          <p:cNvPicPr/>
          <p:nvPr/>
        </p:nvPicPr>
        <p:blipFill>
          <a:blip r:embed="rId3" cstate="print"/>
          <a:stretch>
            <a:fillRect/>
          </a:stretch>
        </p:blipFill>
        <p:spPr>
          <a:xfrm>
            <a:off x="64818" y="1070739"/>
            <a:ext cx="9079182" cy="5797571"/>
          </a:xfrm>
          <a:prstGeom prst="rect">
            <a:avLst/>
          </a:prstGeom>
        </p:spPr>
      </p:pic>
    </p:spTree>
    <p:extLst>
      <p:ext uri="{BB962C8B-B14F-4D97-AF65-F5344CB8AC3E}">
        <p14:creationId xmlns:p14="http://schemas.microsoft.com/office/powerpoint/2010/main" val="13618057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5 Imagen" descr="Esquema 1.jpg"/>
          <p:cNvPicPr/>
          <p:nvPr/>
        </p:nvPicPr>
        <p:blipFill>
          <a:blip r:embed="rId3" cstate="print"/>
          <a:stretch>
            <a:fillRect/>
          </a:stretch>
        </p:blipFill>
        <p:spPr>
          <a:xfrm>
            <a:off x="899593" y="1301750"/>
            <a:ext cx="6439420" cy="5223594"/>
          </a:xfrm>
          <a:prstGeom prst="rect">
            <a:avLst/>
          </a:prstGeom>
        </p:spPr>
      </p:pic>
      <p:sp>
        <p:nvSpPr>
          <p:cNvPr id="4"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Iberdrola</a:t>
            </a:r>
            <a:r>
              <a:rPr lang="es-ES" sz="2800" dirty="0">
                <a:solidFill>
                  <a:srgbClr val="009AC5"/>
                </a:solidFill>
                <a:latin typeface="Arial" charset="0"/>
                <a:ea typeface="+mj-ea"/>
              </a:rPr>
              <a:t>, Benavente </a:t>
            </a:r>
            <a:r>
              <a:rPr lang="es-ES" sz="2800" dirty="0" smtClean="0">
                <a:solidFill>
                  <a:srgbClr val="009AC5"/>
                </a:solidFill>
                <a:latin typeface="Arial" charset="0"/>
                <a:ea typeface="+mj-ea"/>
              </a:rPr>
              <a:t>(España) </a:t>
            </a:r>
          </a:p>
          <a:p>
            <a:pPr algn="ctr" eaLnBrk="0" hangingPunct="0"/>
            <a:r>
              <a:rPr lang="es-ES" sz="2800" dirty="0" smtClean="0">
                <a:solidFill>
                  <a:srgbClr val="009AC5"/>
                </a:solidFill>
                <a:latin typeface="Arial" charset="0"/>
                <a:ea typeface="+mj-ea"/>
              </a:rPr>
              <a:t>132kV </a:t>
            </a:r>
            <a:r>
              <a:rPr lang="es-ES" sz="2800" dirty="0">
                <a:solidFill>
                  <a:srgbClr val="009AC5"/>
                </a:solidFill>
                <a:latin typeface="Arial" charset="0"/>
                <a:ea typeface="+mj-ea"/>
              </a:rPr>
              <a:t>Protección</a:t>
            </a:r>
          </a:p>
        </p:txBody>
      </p:sp>
    </p:spTree>
    <p:extLst>
      <p:ext uri="{BB962C8B-B14F-4D97-AF65-F5344CB8AC3E}">
        <p14:creationId xmlns:p14="http://schemas.microsoft.com/office/powerpoint/2010/main" val="13618057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_DSC9036"/>
          <p:cNvPicPr>
            <a:picLocks noChangeAspect="1" noChangeArrowheads="1"/>
          </p:cNvPicPr>
          <p:nvPr/>
        </p:nvPicPr>
        <p:blipFill>
          <a:blip r:embed="rId3">
            <a:extLst>
              <a:ext uri="{28A0092B-C50C-407E-A947-70E740481C1C}">
                <a14:useLocalDpi xmlns:a14="http://schemas.microsoft.com/office/drawing/2010/main" val="0"/>
              </a:ext>
            </a:extLst>
          </a:blip>
          <a:srcRect r="2890"/>
          <a:stretch>
            <a:fillRect/>
          </a:stretch>
        </p:blipFill>
        <p:spPr bwMode="auto">
          <a:xfrm>
            <a:off x="432048" y="1124744"/>
            <a:ext cx="4067944"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80 Imagen" descr="Foto 17.jpg"/>
          <p:cNvPicPr/>
          <p:nvPr/>
        </p:nvPicPr>
        <p:blipFill>
          <a:blip r:embed="rId4" cstate="print"/>
          <a:stretch>
            <a:fillRect/>
          </a:stretch>
        </p:blipFill>
        <p:spPr>
          <a:xfrm>
            <a:off x="4856946" y="1124744"/>
            <a:ext cx="3459470" cy="5578475"/>
          </a:xfrm>
          <a:prstGeom prst="rect">
            <a:avLst/>
          </a:prstGeom>
        </p:spPr>
      </p:pic>
      <p:sp>
        <p:nvSpPr>
          <p:cNvPr id="5"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Iberdrola</a:t>
            </a:r>
            <a:r>
              <a:rPr lang="es-ES" sz="2800" dirty="0">
                <a:solidFill>
                  <a:srgbClr val="009AC5"/>
                </a:solidFill>
                <a:latin typeface="Arial" charset="0"/>
                <a:ea typeface="+mj-ea"/>
              </a:rPr>
              <a:t>, Benavente </a:t>
            </a:r>
            <a:r>
              <a:rPr lang="es-ES" sz="2800" dirty="0" smtClean="0">
                <a:solidFill>
                  <a:srgbClr val="009AC5"/>
                </a:solidFill>
                <a:latin typeface="Arial" charset="0"/>
                <a:ea typeface="+mj-ea"/>
              </a:rPr>
              <a:t>(España) </a:t>
            </a:r>
          </a:p>
          <a:p>
            <a:pPr algn="ctr" eaLnBrk="0" hangingPunct="0"/>
            <a:r>
              <a:rPr lang="es-ES" sz="2800" dirty="0" smtClean="0">
                <a:solidFill>
                  <a:srgbClr val="009AC5"/>
                </a:solidFill>
                <a:latin typeface="Arial" charset="0"/>
                <a:ea typeface="+mj-ea"/>
              </a:rPr>
              <a:t>132kV </a:t>
            </a:r>
            <a:r>
              <a:rPr lang="es-ES" sz="2800" dirty="0">
                <a:solidFill>
                  <a:srgbClr val="009AC5"/>
                </a:solidFill>
                <a:latin typeface="Arial" charset="0"/>
                <a:ea typeface="+mj-ea"/>
              </a:rPr>
              <a:t>Protección</a:t>
            </a:r>
          </a:p>
        </p:txBody>
      </p:sp>
    </p:spTree>
    <p:extLst>
      <p:ext uri="{BB962C8B-B14F-4D97-AF65-F5344CB8AC3E}">
        <p14:creationId xmlns:p14="http://schemas.microsoft.com/office/powerpoint/2010/main" val="13618057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3" cstate="print"/>
          <a:srcRect/>
          <a:stretch>
            <a:fillRect/>
          </a:stretch>
        </p:blipFill>
        <p:spPr bwMode="auto">
          <a:xfrm>
            <a:off x="1008112" y="1052736"/>
            <a:ext cx="7092280" cy="2736304"/>
          </a:xfrm>
          <a:prstGeom prst="rect">
            <a:avLst/>
          </a:prstGeom>
          <a:noFill/>
          <a:ln w="9525">
            <a:noFill/>
            <a:miter lim="800000"/>
            <a:headEnd/>
            <a:tailEnd/>
          </a:ln>
        </p:spPr>
      </p:pic>
      <p:sp>
        <p:nvSpPr>
          <p:cNvPr id="4"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Iberdrola</a:t>
            </a:r>
            <a:r>
              <a:rPr lang="es-ES" sz="2800" dirty="0">
                <a:solidFill>
                  <a:srgbClr val="009AC5"/>
                </a:solidFill>
                <a:latin typeface="Arial" charset="0"/>
                <a:ea typeface="+mj-ea"/>
              </a:rPr>
              <a:t>, Benavente </a:t>
            </a:r>
            <a:r>
              <a:rPr lang="es-ES" sz="2800" dirty="0" smtClean="0">
                <a:solidFill>
                  <a:srgbClr val="009AC5"/>
                </a:solidFill>
                <a:latin typeface="Arial" charset="0"/>
                <a:ea typeface="+mj-ea"/>
              </a:rPr>
              <a:t>(España) </a:t>
            </a:r>
          </a:p>
          <a:p>
            <a:pPr algn="ctr" eaLnBrk="0" hangingPunct="0"/>
            <a:r>
              <a:rPr lang="es-ES" sz="2800" dirty="0" smtClean="0">
                <a:solidFill>
                  <a:srgbClr val="009AC5"/>
                </a:solidFill>
                <a:latin typeface="Arial" charset="0"/>
                <a:ea typeface="+mj-ea"/>
              </a:rPr>
              <a:t>132kV </a:t>
            </a:r>
            <a:r>
              <a:rPr lang="es-ES" sz="2800" dirty="0">
                <a:solidFill>
                  <a:srgbClr val="009AC5"/>
                </a:solidFill>
                <a:latin typeface="Arial" charset="0"/>
                <a:ea typeface="+mj-ea"/>
              </a:rPr>
              <a:t>Protección</a:t>
            </a:r>
          </a:p>
        </p:txBody>
      </p:sp>
      <p:pic>
        <p:nvPicPr>
          <p:cNvPr id="5" name="4 Imagen"/>
          <p:cNvPicPr/>
          <p:nvPr/>
        </p:nvPicPr>
        <p:blipFill>
          <a:blip r:embed="rId4" cstate="print"/>
          <a:srcRect/>
          <a:stretch>
            <a:fillRect/>
          </a:stretch>
        </p:blipFill>
        <p:spPr bwMode="auto">
          <a:xfrm>
            <a:off x="1008112" y="4005064"/>
            <a:ext cx="7092280" cy="2708920"/>
          </a:xfrm>
          <a:prstGeom prst="rect">
            <a:avLst/>
          </a:prstGeom>
          <a:noFill/>
          <a:ln w="9525">
            <a:noFill/>
            <a:miter lim="800000"/>
            <a:headEnd/>
            <a:tailEnd/>
          </a:ln>
        </p:spPr>
      </p:pic>
    </p:spTree>
    <p:extLst>
      <p:ext uri="{BB962C8B-B14F-4D97-AF65-F5344CB8AC3E}">
        <p14:creationId xmlns:p14="http://schemas.microsoft.com/office/powerpoint/2010/main" val="13618057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1070739"/>
            <a:ext cx="8946797" cy="5814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CFE</a:t>
            </a:r>
            <a:r>
              <a:rPr lang="es-ES" sz="2800" dirty="0">
                <a:solidFill>
                  <a:srgbClr val="009AC5"/>
                </a:solidFill>
                <a:latin typeface="Arial" charset="0"/>
                <a:ea typeface="+mj-ea"/>
              </a:rPr>
              <a:t>, </a:t>
            </a:r>
            <a:r>
              <a:rPr lang="es-ES" sz="2800" dirty="0" err="1">
                <a:solidFill>
                  <a:srgbClr val="009AC5"/>
                </a:solidFill>
                <a:latin typeface="Arial" charset="0"/>
                <a:ea typeface="+mj-ea"/>
              </a:rPr>
              <a:t>Chicuasen</a:t>
            </a:r>
            <a:r>
              <a:rPr lang="es-ES" sz="2800" dirty="0">
                <a:solidFill>
                  <a:srgbClr val="009AC5"/>
                </a:solidFill>
                <a:latin typeface="Arial" charset="0"/>
                <a:ea typeface="+mj-ea"/>
              </a:rPr>
              <a:t> (México</a:t>
            </a:r>
            <a:r>
              <a:rPr lang="es-ES" sz="2800" dirty="0" smtClean="0">
                <a:solidFill>
                  <a:srgbClr val="009AC5"/>
                </a:solidFill>
                <a:latin typeface="Arial" charset="0"/>
                <a:ea typeface="+mj-ea"/>
              </a:rPr>
              <a:t>)</a:t>
            </a:r>
          </a:p>
          <a:p>
            <a:pPr algn="ctr" eaLnBrk="0" hangingPunct="0"/>
            <a:r>
              <a:rPr lang="es-ES" sz="2800" dirty="0" smtClean="0">
                <a:solidFill>
                  <a:srgbClr val="009AC5"/>
                </a:solidFill>
                <a:latin typeface="Arial" charset="0"/>
                <a:ea typeface="+mj-ea"/>
              </a:rPr>
              <a:t>420kV </a:t>
            </a:r>
            <a:r>
              <a:rPr lang="es-ES" sz="2800" dirty="0">
                <a:solidFill>
                  <a:srgbClr val="009AC5"/>
                </a:solidFill>
                <a:latin typeface="Arial" charset="0"/>
                <a:ea typeface="+mj-ea"/>
              </a:rPr>
              <a:t>Protección y Medida</a:t>
            </a:r>
          </a:p>
        </p:txBody>
      </p:sp>
    </p:spTree>
    <p:extLst>
      <p:ext uri="{BB962C8B-B14F-4D97-AF65-F5344CB8AC3E}">
        <p14:creationId xmlns:p14="http://schemas.microsoft.com/office/powerpoint/2010/main" val="11347395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CFE</a:t>
            </a:r>
            <a:r>
              <a:rPr lang="es-ES" sz="2800" dirty="0">
                <a:solidFill>
                  <a:srgbClr val="009AC5"/>
                </a:solidFill>
                <a:latin typeface="Arial" charset="0"/>
                <a:ea typeface="+mj-ea"/>
              </a:rPr>
              <a:t>, </a:t>
            </a:r>
            <a:r>
              <a:rPr lang="es-ES" sz="2800" dirty="0" err="1">
                <a:solidFill>
                  <a:srgbClr val="009AC5"/>
                </a:solidFill>
                <a:latin typeface="Arial" charset="0"/>
                <a:ea typeface="+mj-ea"/>
              </a:rPr>
              <a:t>Chicuasen</a:t>
            </a:r>
            <a:r>
              <a:rPr lang="es-ES" sz="2800" dirty="0">
                <a:solidFill>
                  <a:srgbClr val="009AC5"/>
                </a:solidFill>
                <a:latin typeface="Arial" charset="0"/>
                <a:ea typeface="+mj-ea"/>
              </a:rPr>
              <a:t> (México</a:t>
            </a:r>
            <a:r>
              <a:rPr lang="es-ES" sz="2800" dirty="0" smtClean="0">
                <a:solidFill>
                  <a:srgbClr val="009AC5"/>
                </a:solidFill>
                <a:latin typeface="Arial" charset="0"/>
                <a:ea typeface="+mj-ea"/>
              </a:rPr>
              <a:t>)</a:t>
            </a:r>
          </a:p>
          <a:p>
            <a:pPr algn="ctr" eaLnBrk="0" hangingPunct="0"/>
            <a:r>
              <a:rPr lang="es-ES" sz="2800" dirty="0" smtClean="0">
                <a:solidFill>
                  <a:srgbClr val="009AC5"/>
                </a:solidFill>
                <a:latin typeface="Arial" charset="0"/>
                <a:ea typeface="+mj-ea"/>
              </a:rPr>
              <a:t>420kV </a:t>
            </a:r>
            <a:r>
              <a:rPr lang="es-ES" sz="2800" dirty="0">
                <a:solidFill>
                  <a:srgbClr val="009AC5"/>
                </a:solidFill>
                <a:latin typeface="Arial" charset="0"/>
                <a:ea typeface="+mj-ea"/>
              </a:rPr>
              <a:t>Protección y Medida</a:t>
            </a:r>
          </a:p>
        </p:txBody>
      </p:sp>
      <p:pic>
        <p:nvPicPr>
          <p:cNvPr id="6" name="Picture 4" descr="_DSC9326T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68413"/>
            <a:ext cx="4572000"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_DSC9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1268413"/>
            <a:ext cx="4583113"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_DSC9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49725"/>
            <a:ext cx="458311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7395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052736"/>
            <a:ext cx="8696990" cy="5739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a:spLocks/>
          </p:cNvSpPr>
          <p:nvPr/>
        </p:nvSpPr>
        <p:spPr bwMode="auto">
          <a:xfrm>
            <a:off x="35496" y="116632"/>
            <a:ext cx="66247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eaLnBrk="0" hangingPunct="0"/>
            <a:r>
              <a:rPr lang="es-ES" sz="2800" dirty="0" smtClean="0">
                <a:solidFill>
                  <a:srgbClr val="009AC5"/>
                </a:solidFill>
                <a:latin typeface="Arial" charset="0"/>
                <a:ea typeface="+mj-ea"/>
              </a:rPr>
              <a:t>CFE</a:t>
            </a:r>
            <a:r>
              <a:rPr lang="es-ES" sz="2800" dirty="0">
                <a:solidFill>
                  <a:srgbClr val="009AC5"/>
                </a:solidFill>
                <a:latin typeface="Arial" charset="0"/>
                <a:ea typeface="+mj-ea"/>
              </a:rPr>
              <a:t>, </a:t>
            </a:r>
            <a:r>
              <a:rPr lang="es-ES" sz="2800" dirty="0" err="1">
                <a:solidFill>
                  <a:srgbClr val="009AC5"/>
                </a:solidFill>
                <a:latin typeface="Arial" charset="0"/>
                <a:ea typeface="+mj-ea"/>
              </a:rPr>
              <a:t>Chicuasen</a:t>
            </a:r>
            <a:r>
              <a:rPr lang="es-ES" sz="2800" dirty="0">
                <a:solidFill>
                  <a:srgbClr val="009AC5"/>
                </a:solidFill>
                <a:latin typeface="Arial" charset="0"/>
                <a:ea typeface="+mj-ea"/>
              </a:rPr>
              <a:t> (México</a:t>
            </a:r>
            <a:r>
              <a:rPr lang="es-ES" sz="2800" dirty="0" smtClean="0">
                <a:solidFill>
                  <a:srgbClr val="009AC5"/>
                </a:solidFill>
                <a:latin typeface="Arial" charset="0"/>
                <a:ea typeface="+mj-ea"/>
              </a:rPr>
              <a:t>)</a:t>
            </a:r>
          </a:p>
          <a:p>
            <a:pPr algn="ctr" eaLnBrk="0" hangingPunct="0"/>
            <a:r>
              <a:rPr lang="es-ES" sz="2800" dirty="0" smtClean="0">
                <a:solidFill>
                  <a:srgbClr val="009AC5"/>
                </a:solidFill>
                <a:latin typeface="Arial" charset="0"/>
                <a:ea typeface="+mj-ea"/>
              </a:rPr>
              <a:t>420kV </a:t>
            </a:r>
            <a:r>
              <a:rPr lang="es-ES" sz="2800" dirty="0">
                <a:solidFill>
                  <a:srgbClr val="009AC5"/>
                </a:solidFill>
                <a:latin typeface="Arial" charset="0"/>
                <a:ea typeface="+mj-ea"/>
              </a:rPr>
              <a:t>Protección y Medida</a:t>
            </a:r>
          </a:p>
        </p:txBody>
      </p:sp>
    </p:spTree>
    <p:extLst>
      <p:ext uri="{BB962C8B-B14F-4D97-AF65-F5344CB8AC3E}">
        <p14:creationId xmlns:p14="http://schemas.microsoft.com/office/powerpoint/2010/main" val="1134739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259632" y="2852936"/>
            <a:ext cx="6337300" cy="1470025"/>
          </a:xfrm>
          <a:prstGeom prst="rect">
            <a:avLst/>
          </a:prstGeom>
        </p:spPr>
        <p:txBody>
          <a:bodyPr>
            <a:normAutofit fontScale="85000" lnSpcReduction="20000"/>
          </a:bodyPr>
          <a:lstStyle>
            <a:lvl1pPr algn="l" rtl="0" eaLnBrk="0" fontAlgn="base" hangingPunct="0">
              <a:spcBef>
                <a:spcPct val="0"/>
              </a:spcBef>
              <a:spcAft>
                <a:spcPct val="0"/>
              </a:spcAft>
              <a:defRPr sz="2800" kern="1200">
                <a:solidFill>
                  <a:srgbClr val="009AC5"/>
                </a:solidFill>
                <a:latin typeface="Arial" pitchFamily="34" charset="0"/>
                <a:ea typeface="+mj-ea"/>
                <a:cs typeface="Arial" pitchFamily="34" charset="0"/>
              </a:defRPr>
            </a:lvl1pPr>
            <a:lvl2pPr algn="l" rtl="0" eaLnBrk="0" fontAlgn="base" hangingPunct="0">
              <a:spcBef>
                <a:spcPct val="0"/>
              </a:spcBef>
              <a:spcAft>
                <a:spcPct val="0"/>
              </a:spcAft>
              <a:defRPr sz="2800">
                <a:solidFill>
                  <a:srgbClr val="009AC5"/>
                </a:solidFill>
                <a:latin typeface="Arial" charset="0"/>
                <a:cs typeface="Arial" charset="0"/>
              </a:defRPr>
            </a:lvl2pPr>
            <a:lvl3pPr algn="l" rtl="0" eaLnBrk="0" fontAlgn="base" hangingPunct="0">
              <a:spcBef>
                <a:spcPct val="0"/>
              </a:spcBef>
              <a:spcAft>
                <a:spcPct val="0"/>
              </a:spcAft>
              <a:defRPr sz="2800">
                <a:solidFill>
                  <a:srgbClr val="009AC5"/>
                </a:solidFill>
                <a:latin typeface="Arial" charset="0"/>
                <a:cs typeface="Arial" charset="0"/>
              </a:defRPr>
            </a:lvl3pPr>
            <a:lvl4pPr algn="l" rtl="0" eaLnBrk="0" fontAlgn="base" hangingPunct="0">
              <a:spcBef>
                <a:spcPct val="0"/>
              </a:spcBef>
              <a:spcAft>
                <a:spcPct val="0"/>
              </a:spcAft>
              <a:defRPr sz="2800">
                <a:solidFill>
                  <a:srgbClr val="009AC5"/>
                </a:solidFill>
                <a:latin typeface="Arial" charset="0"/>
                <a:cs typeface="Arial" charset="0"/>
              </a:defRPr>
            </a:lvl4pPr>
            <a:lvl5pPr algn="l" rtl="0" eaLnBrk="0" fontAlgn="base" hangingPunct="0">
              <a:spcBef>
                <a:spcPct val="0"/>
              </a:spcBef>
              <a:spcAft>
                <a:spcPct val="0"/>
              </a:spcAft>
              <a:defRPr sz="2800">
                <a:solidFill>
                  <a:srgbClr val="009AC5"/>
                </a:solidFill>
                <a:latin typeface="Arial" charset="0"/>
                <a:cs typeface="Arial" charset="0"/>
              </a:defRPr>
            </a:lvl5pPr>
            <a:lvl6pPr marL="457200" algn="l" rtl="0" fontAlgn="base">
              <a:spcBef>
                <a:spcPct val="0"/>
              </a:spcBef>
              <a:spcAft>
                <a:spcPct val="0"/>
              </a:spcAft>
              <a:defRPr sz="2800">
                <a:solidFill>
                  <a:srgbClr val="009AC5"/>
                </a:solidFill>
                <a:latin typeface="Arial" charset="0"/>
                <a:cs typeface="Arial" charset="0"/>
              </a:defRPr>
            </a:lvl6pPr>
            <a:lvl7pPr marL="914400" algn="l" rtl="0" fontAlgn="base">
              <a:spcBef>
                <a:spcPct val="0"/>
              </a:spcBef>
              <a:spcAft>
                <a:spcPct val="0"/>
              </a:spcAft>
              <a:defRPr sz="2800">
                <a:solidFill>
                  <a:srgbClr val="009AC5"/>
                </a:solidFill>
                <a:latin typeface="Arial" charset="0"/>
                <a:cs typeface="Arial" charset="0"/>
              </a:defRPr>
            </a:lvl7pPr>
            <a:lvl8pPr marL="1371600" algn="l" rtl="0" fontAlgn="base">
              <a:spcBef>
                <a:spcPct val="0"/>
              </a:spcBef>
              <a:spcAft>
                <a:spcPct val="0"/>
              </a:spcAft>
              <a:defRPr sz="2800">
                <a:solidFill>
                  <a:srgbClr val="009AC5"/>
                </a:solidFill>
                <a:latin typeface="Arial" charset="0"/>
                <a:cs typeface="Arial" charset="0"/>
              </a:defRPr>
            </a:lvl8pPr>
            <a:lvl9pPr marL="1828800" algn="l" rtl="0" fontAlgn="base">
              <a:spcBef>
                <a:spcPct val="0"/>
              </a:spcBef>
              <a:spcAft>
                <a:spcPct val="0"/>
              </a:spcAft>
              <a:defRPr sz="2800">
                <a:solidFill>
                  <a:srgbClr val="009AC5"/>
                </a:solidFill>
                <a:latin typeface="Arial" charset="0"/>
                <a:cs typeface="Arial" charset="0"/>
              </a:defRPr>
            </a:lvl9pPr>
          </a:lstStyle>
          <a:p>
            <a:pPr algn="ctr" eaLnBrk="1" hangingPunct="1"/>
            <a:r>
              <a:rPr lang="es-ES" sz="3200" dirty="0" smtClean="0">
                <a:solidFill>
                  <a:schemeClr val="bg1"/>
                </a:solidFill>
                <a:latin typeface="Arial" charset="0"/>
                <a:cs typeface="Arial" charset="0"/>
              </a:rPr>
              <a:t>Lander Zugazaga</a:t>
            </a:r>
          </a:p>
          <a:p>
            <a:pPr algn="ctr" eaLnBrk="1" hangingPunct="1"/>
            <a:r>
              <a:rPr lang="es-ES" sz="3200" dirty="0" smtClean="0">
                <a:solidFill>
                  <a:schemeClr val="bg1"/>
                </a:solidFill>
                <a:latin typeface="Arial" charset="0"/>
                <a:cs typeface="Arial" charset="0"/>
              </a:rPr>
              <a:t>Business </a:t>
            </a:r>
            <a:r>
              <a:rPr lang="es-ES" sz="3200" dirty="0" err="1" smtClean="0">
                <a:solidFill>
                  <a:schemeClr val="bg1"/>
                </a:solidFill>
                <a:latin typeface="Arial" charset="0"/>
                <a:cs typeface="Arial" charset="0"/>
              </a:rPr>
              <a:t>Development</a:t>
            </a:r>
            <a:r>
              <a:rPr lang="es-ES" sz="3200" dirty="0" smtClean="0">
                <a:solidFill>
                  <a:schemeClr val="bg1"/>
                </a:solidFill>
                <a:latin typeface="Arial" charset="0"/>
                <a:cs typeface="Arial" charset="0"/>
              </a:rPr>
              <a:t> Manager</a:t>
            </a:r>
          </a:p>
          <a:p>
            <a:pPr algn="ctr" eaLnBrk="1" hangingPunct="1"/>
            <a:r>
              <a:rPr lang="es-ES" sz="3200" dirty="0" smtClean="0">
                <a:solidFill>
                  <a:schemeClr val="bg1"/>
                </a:solidFill>
                <a:latin typeface="Arial" charset="0"/>
                <a:cs typeface="Arial" charset="0"/>
                <a:hlinkClick r:id="rId2"/>
              </a:rPr>
              <a:t>lrz@arteche.es</a:t>
            </a:r>
            <a:endParaRPr lang="es-ES" sz="3200" dirty="0" smtClean="0">
              <a:solidFill>
                <a:schemeClr val="bg1"/>
              </a:solidFill>
              <a:latin typeface="Arial" charset="0"/>
              <a:cs typeface="Arial" charset="0"/>
            </a:endParaRPr>
          </a:p>
          <a:p>
            <a:pPr algn="ctr" eaLnBrk="1" hangingPunct="1"/>
            <a:r>
              <a:rPr lang="es-ES" sz="3200" dirty="0" smtClean="0">
                <a:solidFill>
                  <a:schemeClr val="bg1"/>
                </a:solidFill>
                <a:latin typeface="Arial" charset="0"/>
                <a:cs typeface="Arial" charset="0"/>
                <a:hlinkClick r:id="rId3"/>
              </a:rPr>
              <a:t>l.zugazaga@smartdigitaloptics.com</a:t>
            </a:r>
            <a:r>
              <a:rPr lang="es-ES" sz="3200" dirty="0" smtClean="0">
                <a:solidFill>
                  <a:schemeClr val="bg1"/>
                </a:solidFill>
                <a:latin typeface="Arial" charset="0"/>
                <a:cs typeface="Arial"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3497</TotalTime>
  <Words>1004</Words>
  <Application>Microsoft Office PowerPoint</Application>
  <PresentationFormat>Presentación en pantalla (4:3)</PresentationFormat>
  <Paragraphs>226</Paragraphs>
  <Slides>37</Slides>
  <Notes>28</Notes>
  <HiddenSlides>0</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Tema de Office</vt:lpstr>
      <vt:lpstr>smART DO</vt:lpstr>
      <vt:lpstr>Índice</vt:lpstr>
      <vt:lpstr>Contextualización de la Tecnología de Medida Digital</vt:lpstr>
      <vt:lpstr>Subestación Tradicional</vt:lpstr>
      <vt:lpstr>Subestación Tradicional</vt:lpstr>
      <vt:lpstr>Presentación de PowerPoint</vt:lpstr>
      <vt:lpstr>Presentación de PowerPoint</vt:lpstr>
      <vt:lpstr>La Merging Unit</vt:lpstr>
      <vt:lpstr>Presentación de PowerPoint</vt:lpstr>
      <vt:lpstr>Presentación de PowerPoint</vt:lpstr>
      <vt:lpstr>El Transformador de Corriente Óptico</vt:lpstr>
      <vt:lpstr>Presentación de PowerPoint</vt:lpstr>
      <vt:lpstr>Presentación de PowerPoint</vt:lpstr>
      <vt:lpstr>Presentación de PowerPoint</vt:lpstr>
      <vt:lpstr>Presentación de PowerPoint</vt:lpstr>
      <vt:lpstr>Presentación de PowerPoint</vt:lpstr>
      <vt:lpstr>Ensayos</vt:lpstr>
      <vt:lpstr>Presentación de PowerPoint</vt:lpstr>
      <vt:lpstr>Presentación de PowerPoint</vt:lpstr>
      <vt:lpstr>Presentación de PowerPoint</vt:lpstr>
      <vt:lpstr>Beneficios Destacables</vt:lpstr>
      <vt:lpstr>Presentación de PowerPoint</vt:lpstr>
      <vt:lpstr>Presentación de PowerPoint</vt:lpstr>
      <vt:lpstr>Presentación de PowerPoint</vt:lpstr>
      <vt:lpstr>Presentación de PowerPoint</vt:lpstr>
      <vt:lpstr>Principales Referencias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Coleman2</dc:creator>
  <cp:lastModifiedBy>Navarro</cp:lastModifiedBy>
  <cp:revision>127</cp:revision>
  <dcterms:created xsi:type="dcterms:W3CDTF">2012-03-20T15:05:57Z</dcterms:created>
  <dcterms:modified xsi:type="dcterms:W3CDTF">2012-06-29T16:44:33Z</dcterms:modified>
</cp:coreProperties>
</file>